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p:regular r:id="rId17"/>
    </p:embeddedFont>
    <p:embeddedFont>
      <p:font typeface="Montserrat"/>
      <p:regular r:id="rId18"/>
    </p:embeddedFont>
    <p:embeddedFont>
      <p:font typeface="Montserrat"/>
      <p:regular r:id="rId19"/>
    </p:embeddedFont>
    <p:embeddedFont>
      <p:font typeface="Montserrat"/>
      <p:regular r:id="rId20"/>
    </p:embeddedFont>
    <p:embeddedFont>
      <p:font typeface="Heebo Light"/>
      <p:regular r:id="rId21"/>
    </p:embeddedFont>
    <p:embeddedFont>
      <p:font typeface="Heebo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slideLayout" Target="../slideLayouts/slideLayout8.xml"/><Relationship Id="rId11"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46283"/>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2F0F4"/>
                </a:solidFill>
                <a:latin typeface="Montserrat" pitchFamily="34" charset="0"/>
                <a:ea typeface="Montserrat" pitchFamily="34" charset="-122"/>
                <a:cs typeface="Montserrat" pitchFamily="34" charset="-120"/>
              </a:rPr>
              <a:t>Artificial Intelligence: Bridging Theory and Practice</a:t>
            </a:r>
            <a:endParaRPr lang="en-US" sz="3900" dirty="0"/>
          </a:p>
        </p:txBody>
      </p:sp>
      <p:sp>
        <p:nvSpPr>
          <p:cNvPr id="4" name="Text 1"/>
          <p:cNvSpPr/>
          <p:nvPr/>
        </p:nvSpPr>
        <p:spPr>
          <a:xfrm>
            <a:off x="6280190" y="4184094"/>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Presented by: DULON AKHTER SATHEE</a:t>
            </a:r>
            <a:endParaRPr lang="en-US" sz="1550" dirty="0"/>
          </a:p>
        </p:txBody>
      </p:sp>
      <p:sp>
        <p:nvSpPr>
          <p:cNvPr id="5" name="Text 2"/>
          <p:cNvSpPr/>
          <p:nvPr/>
        </p:nvSpPr>
        <p:spPr>
          <a:xfrm>
            <a:off x="6280190" y="4724876"/>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ID: 0562310005101018</a:t>
            </a:r>
            <a:endParaRPr lang="en-US" sz="1550" dirty="0"/>
          </a:p>
        </p:txBody>
      </p:sp>
      <p:sp>
        <p:nvSpPr>
          <p:cNvPr id="6" name="Text 3"/>
          <p:cNvSpPr/>
          <p:nvPr/>
        </p:nvSpPr>
        <p:spPr>
          <a:xfrm>
            <a:off x="6280190" y="5265658"/>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Course Codes: CSE-06133115 (Theory), CSE-06133116 (Lab)</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95770"/>
            <a:ext cx="5083493" cy="620078"/>
          </a:xfrm>
          <a:prstGeom prst="rect">
            <a:avLst/>
          </a:prstGeom>
          <a:noFill/>
          <a:ln/>
        </p:spPr>
        <p:txBody>
          <a:bodyPr wrap="none" lIns="0" tIns="0" rIns="0" bIns="0" rtlCol="0" anchor="t"/>
          <a:lstStyle/>
          <a:p>
            <a:pPr algn="l" indent="0" marL="0">
              <a:lnSpc>
                <a:spcPts val="4850"/>
              </a:lnSpc>
              <a:buNone/>
            </a:pPr>
            <a:r>
              <a:rPr lang="en-US" sz="3900" dirty="0">
                <a:solidFill>
                  <a:srgbClr val="F2F0F4"/>
                </a:solidFill>
                <a:latin typeface="Montserrat" pitchFamily="34" charset="0"/>
                <a:ea typeface="Montserrat" pitchFamily="34" charset="-122"/>
                <a:cs typeface="Montserrat" pitchFamily="34" charset="-120"/>
              </a:rPr>
              <a:t>Sample Lab Projects</a:t>
            </a:r>
            <a:endParaRPr lang="en-US" sz="3900" dirty="0"/>
          </a:p>
        </p:txBody>
      </p:sp>
      <p:sp>
        <p:nvSpPr>
          <p:cNvPr id="3" name="Shape 1"/>
          <p:cNvSpPr/>
          <p:nvPr/>
        </p:nvSpPr>
        <p:spPr>
          <a:xfrm>
            <a:off x="793790" y="2412683"/>
            <a:ext cx="6422231" cy="2111335"/>
          </a:xfrm>
          <a:prstGeom prst="roundRect">
            <a:avLst>
              <a:gd name="adj" fmla="val 3948"/>
            </a:avLst>
          </a:prstGeom>
          <a:solidFill>
            <a:srgbClr val="31136C"/>
          </a:solidFill>
          <a:ln w="7620">
            <a:solidFill>
              <a:srgbClr val="4A2C85"/>
            </a:solidFill>
            <a:prstDash val="solid"/>
          </a:ln>
        </p:spPr>
      </p:sp>
      <p:sp>
        <p:nvSpPr>
          <p:cNvPr id="4" name="Text 2"/>
          <p:cNvSpPr/>
          <p:nvPr/>
        </p:nvSpPr>
        <p:spPr>
          <a:xfrm>
            <a:off x="999768" y="2618661"/>
            <a:ext cx="5842873"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AI in Games: Minimax with Alpha-Beta Pruning</a:t>
            </a:r>
            <a:endParaRPr lang="en-US" sz="1950" dirty="0"/>
          </a:p>
        </p:txBody>
      </p:sp>
      <p:sp>
        <p:nvSpPr>
          <p:cNvPr id="5" name="Text 3"/>
          <p:cNvSpPr/>
          <p:nvPr/>
        </p:nvSpPr>
        <p:spPr>
          <a:xfrm>
            <a:off x="999768" y="3047881"/>
            <a:ext cx="6010275" cy="1270159"/>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Developed an intelligent agent for a game like Tic Tac Toe, demonstrating optimal play by employing the Minimax algorithm enhanced with Alpha-Beta Pruning to efficiently explore the game tree.</a:t>
            </a:r>
            <a:endParaRPr lang="en-US" sz="1550" dirty="0"/>
          </a:p>
        </p:txBody>
      </p:sp>
      <p:sp>
        <p:nvSpPr>
          <p:cNvPr id="6" name="Shape 4"/>
          <p:cNvSpPr/>
          <p:nvPr/>
        </p:nvSpPr>
        <p:spPr>
          <a:xfrm>
            <a:off x="7414379" y="2412683"/>
            <a:ext cx="6422231" cy="2111335"/>
          </a:xfrm>
          <a:prstGeom prst="roundRect">
            <a:avLst>
              <a:gd name="adj" fmla="val 3948"/>
            </a:avLst>
          </a:prstGeom>
          <a:solidFill>
            <a:srgbClr val="31136C"/>
          </a:solidFill>
          <a:ln w="7620">
            <a:solidFill>
              <a:srgbClr val="4A2C85"/>
            </a:solidFill>
            <a:prstDash val="solid"/>
          </a:ln>
        </p:spPr>
      </p:sp>
      <p:sp>
        <p:nvSpPr>
          <p:cNvPr id="7" name="Text 5"/>
          <p:cNvSpPr/>
          <p:nvPr/>
        </p:nvSpPr>
        <p:spPr>
          <a:xfrm>
            <a:off x="7620357" y="2618661"/>
            <a:ext cx="4162306"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CSP Solver: “TWO + TWO = FOUR”</a:t>
            </a:r>
            <a:endParaRPr lang="en-US" sz="1950" dirty="0"/>
          </a:p>
        </p:txBody>
      </p:sp>
      <p:sp>
        <p:nvSpPr>
          <p:cNvPr id="8" name="Text 6"/>
          <p:cNvSpPr/>
          <p:nvPr/>
        </p:nvSpPr>
        <p:spPr>
          <a:xfrm>
            <a:off x="7620357" y="3047881"/>
            <a:ext cx="6010275" cy="1270159"/>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Implemented a Constraint Satisfaction Problem solver to find numerical assignments for the classic cryptarithmetic puzzle "TWO + TWO = FOUR," showcasing the application of backtracking search and constraint propagation.</a:t>
            </a:r>
            <a:endParaRPr lang="en-US" sz="1550" dirty="0"/>
          </a:p>
        </p:txBody>
      </p:sp>
      <p:sp>
        <p:nvSpPr>
          <p:cNvPr id="9" name="Shape 7"/>
          <p:cNvSpPr/>
          <p:nvPr/>
        </p:nvSpPr>
        <p:spPr>
          <a:xfrm>
            <a:off x="793790" y="4722376"/>
            <a:ext cx="6422231" cy="2111335"/>
          </a:xfrm>
          <a:prstGeom prst="roundRect">
            <a:avLst>
              <a:gd name="adj" fmla="val 3948"/>
            </a:avLst>
          </a:prstGeom>
          <a:solidFill>
            <a:srgbClr val="31136C"/>
          </a:solidFill>
          <a:ln w="7620">
            <a:solidFill>
              <a:srgbClr val="4A2C85"/>
            </a:solidFill>
            <a:prstDash val="solid"/>
          </a:ln>
        </p:spPr>
      </p:sp>
      <p:sp>
        <p:nvSpPr>
          <p:cNvPr id="10" name="Text 8"/>
          <p:cNvSpPr/>
          <p:nvPr/>
        </p:nvSpPr>
        <p:spPr>
          <a:xfrm>
            <a:off x="999768" y="4928354"/>
            <a:ext cx="5295543"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Optimization: Simulated Annealing on TSP</a:t>
            </a:r>
            <a:endParaRPr lang="en-US" sz="1950" dirty="0"/>
          </a:p>
        </p:txBody>
      </p:sp>
      <p:sp>
        <p:nvSpPr>
          <p:cNvPr id="11" name="Text 9"/>
          <p:cNvSpPr/>
          <p:nvPr/>
        </p:nvSpPr>
        <p:spPr>
          <a:xfrm>
            <a:off x="999768" y="5357574"/>
            <a:ext cx="6010275" cy="952619"/>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Applied Simulated Annealing to solve instances of the Traveling Salesperson Problem (TSP), illustrating how local search techniques can find near-optimal solutions for NP-hard optimization problems.</a:t>
            </a:r>
            <a:endParaRPr lang="en-US" sz="1550" dirty="0"/>
          </a:p>
        </p:txBody>
      </p:sp>
      <p:sp>
        <p:nvSpPr>
          <p:cNvPr id="12" name="Shape 10"/>
          <p:cNvSpPr/>
          <p:nvPr/>
        </p:nvSpPr>
        <p:spPr>
          <a:xfrm>
            <a:off x="7414379" y="4722376"/>
            <a:ext cx="6422231" cy="2111335"/>
          </a:xfrm>
          <a:prstGeom prst="roundRect">
            <a:avLst>
              <a:gd name="adj" fmla="val 3948"/>
            </a:avLst>
          </a:prstGeom>
          <a:solidFill>
            <a:srgbClr val="31136C"/>
          </a:solidFill>
          <a:ln w="7620">
            <a:solidFill>
              <a:srgbClr val="4A2C85"/>
            </a:solidFill>
            <a:prstDash val="solid"/>
          </a:ln>
        </p:spPr>
      </p:sp>
      <p:sp>
        <p:nvSpPr>
          <p:cNvPr id="13" name="Text 11"/>
          <p:cNvSpPr/>
          <p:nvPr/>
        </p:nvSpPr>
        <p:spPr>
          <a:xfrm>
            <a:off x="7620357" y="4928354"/>
            <a:ext cx="5055870"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Reinforcement Learning with Grid World</a:t>
            </a:r>
            <a:endParaRPr lang="en-US" sz="1950" dirty="0"/>
          </a:p>
        </p:txBody>
      </p:sp>
      <p:sp>
        <p:nvSpPr>
          <p:cNvPr id="14" name="Text 12"/>
          <p:cNvSpPr/>
          <p:nvPr/>
        </p:nvSpPr>
        <p:spPr>
          <a:xfrm>
            <a:off x="7620357" y="5357574"/>
            <a:ext cx="6010275" cy="1270159"/>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Created an RL agent that learns to navigate a Grid World environment to reach a target while avoiding obstacles, using Q-learning to discover an optimal policy through iterative interaction and reward feedback.</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39234" y="370642"/>
            <a:ext cx="4998720" cy="421243"/>
          </a:xfrm>
          <a:prstGeom prst="rect">
            <a:avLst/>
          </a:prstGeom>
          <a:noFill/>
          <a:ln/>
        </p:spPr>
        <p:txBody>
          <a:bodyPr wrap="none" lIns="0" tIns="0" rIns="0" bIns="0" rtlCol="0" anchor="t"/>
          <a:lstStyle/>
          <a:p>
            <a:pPr algn="l" indent="0" marL="0">
              <a:lnSpc>
                <a:spcPts val="3300"/>
              </a:lnSpc>
              <a:buNone/>
            </a:pPr>
            <a:r>
              <a:rPr lang="en-US" sz="2650" dirty="0">
                <a:solidFill>
                  <a:srgbClr val="F2F0F4"/>
                </a:solidFill>
                <a:latin typeface="Montserrat" pitchFamily="34" charset="0"/>
                <a:ea typeface="Montserrat" pitchFamily="34" charset="-122"/>
                <a:cs typeface="Montserrat" pitchFamily="34" charset="-120"/>
              </a:rPr>
              <a:t>What is Artificial Intelligence?</a:t>
            </a:r>
            <a:endParaRPr lang="en-US" sz="2650" dirty="0"/>
          </a:p>
        </p:txBody>
      </p:sp>
      <p:sp>
        <p:nvSpPr>
          <p:cNvPr id="3" name="Text 1"/>
          <p:cNvSpPr/>
          <p:nvPr/>
        </p:nvSpPr>
        <p:spPr>
          <a:xfrm>
            <a:off x="539234" y="1115378"/>
            <a:ext cx="6611541" cy="646867"/>
          </a:xfrm>
          <a:prstGeom prst="rect">
            <a:avLst/>
          </a:prstGeom>
          <a:noFill/>
          <a:ln/>
        </p:spPr>
        <p:txBody>
          <a:bodyPr wrap="square" lIns="0" tIns="0" rIns="0" bIns="0" rtlCol="0" anchor="t"/>
          <a:lstStyle/>
          <a:p>
            <a:pPr algn="l" indent="0" marL="0">
              <a:lnSpc>
                <a:spcPts val="1650"/>
              </a:lnSpc>
              <a:buNone/>
            </a:pPr>
            <a:r>
              <a:rPr lang="en-US" sz="1050" dirty="0">
                <a:solidFill>
                  <a:srgbClr val="DCD7E5"/>
                </a:solidFill>
                <a:latin typeface="Heebo Light" pitchFamily="34" charset="0"/>
                <a:ea typeface="Heebo Light" pitchFamily="34" charset="-122"/>
                <a:cs typeface="Heebo Light" pitchFamily="34" charset="-120"/>
              </a:rPr>
              <a:t>Artificial Intelligence (AI) is a rapidly evolving field of computer science dedicated to creating intelligent agents capable of performing tasks that typically require human intellect. These tasks include learning, problem-solving, perception, and decision-making.</a:t>
            </a:r>
            <a:endParaRPr lang="en-US" sz="1050" dirty="0"/>
          </a:p>
        </p:txBody>
      </p:sp>
      <p:sp>
        <p:nvSpPr>
          <p:cNvPr id="4" name="Text 2"/>
          <p:cNvSpPr/>
          <p:nvPr/>
        </p:nvSpPr>
        <p:spPr>
          <a:xfrm>
            <a:off x="539234" y="1883569"/>
            <a:ext cx="6611541" cy="431244"/>
          </a:xfrm>
          <a:prstGeom prst="rect">
            <a:avLst/>
          </a:prstGeom>
          <a:noFill/>
          <a:ln/>
        </p:spPr>
        <p:txBody>
          <a:bodyPr wrap="square" lIns="0" tIns="0" rIns="0" bIns="0" rtlCol="0" anchor="t"/>
          <a:lstStyle/>
          <a:p>
            <a:pPr algn="l" indent="0" marL="0">
              <a:lnSpc>
                <a:spcPts val="1650"/>
              </a:lnSpc>
              <a:buNone/>
            </a:pPr>
            <a:r>
              <a:rPr lang="en-US" sz="1050" dirty="0">
                <a:solidFill>
                  <a:srgbClr val="DCD7E5"/>
                </a:solidFill>
                <a:latin typeface="Heebo Light" pitchFamily="34" charset="0"/>
                <a:ea typeface="Heebo Light" pitchFamily="34" charset="-122"/>
                <a:cs typeface="Heebo Light" pitchFamily="34" charset="-120"/>
              </a:rPr>
              <a:t>AI's importance in modern computing stems from its ability to automate complex processes, analyze vast datasets, and provide insights that surpass human capabilities, driving innovation across various industries.</a:t>
            </a:r>
            <a:endParaRPr lang="en-US" sz="1050" dirty="0"/>
          </a:p>
        </p:txBody>
      </p:sp>
      <p:pic>
        <p:nvPicPr>
          <p:cNvPr id="5" name="Image 0" descr="preencoded.png">    </p:cNvPr>
          <p:cNvPicPr>
            <a:picLocks noChangeAspect="1"/>
          </p:cNvPicPr>
          <p:nvPr/>
        </p:nvPicPr>
        <p:blipFill>
          <a:blip r:embed="rId1"/>
          <a:stretch>
            <a:fillRect/>
          </a:stretch>
        </p:blipFill>
        <p:spPr>
          <a:xfrm>
            <a:off x="7487245" y="1145619"/>
            <a:ext cx="6611541" cy="6611541"/>
          </a:xfrm>
          <a:prstGeom prst="rect">
            <a:avLst/>
          </a:prstGeom>
        </p:spPr>
      </p:pic>
      <p:sp>
        <p:nvSpPr>
          <p:cNvPr id="6" name="Text 3"/>
          <p:cNvSpPr/>
          <p:nvPr/>
        </p:nvSpPr>
        <p:spPr>
          <a:xfrm>
            <a:off x="7487245" y="7908727"/>
            <a:ext cx="3161943" cy="210502"/>
          </a:xfrm>
          <a:prstGeom prst="rect">
            <a:avLst/>
          </a:prstGeom>
          <a:noFill/>
          <a:ln/>
        </p:spPr>
        <p:txBody>
          <a:bodyPr wrap="none" lIns="0" tIns="0" rIns="0" bIns="0" rtlCol="0" anchor="t"/>
          <a:lstStyle/>
          <a:p>
            <a:pPr algn="l" indent="0" marL="0">
              <a:lnSpc>
                <a:spcPts val="1650"/>
              </a:lnSpc>
              <a:buNone/>
            </a:pPr>
            <a:r>
              <a:rPr lang="en-US" sz="1300" dirty="0">
                <a:solidFill>
                  <a:srgbClr val="F2F0F4"/>
                </a:solidFill>
                <a:latin typeface="Montserrat" pitchFamily="34" charset="0"/>
                <a:ea typeface="Montserrat" pitchFamily="34" charset="-122"/>
                <a:cs typeface="Montserrat" pitchFamily="34" charset="-120"/>
              </a:rPr>
              <a:t>Types of AI Agents and Environments</a:t>
            </a:r>
            <a:endParaRPr lang="en-US" sz="1300" dirty="0"/>
          </a:p>
        </p:txBody>
      </p:sp>
      <p:sp>
        <p:nvSpPr>
          <p:cNvPr id="7" name="Text 4"/>
          <p:cNvSpPr/>
          <p:nvPr/>
        </p:nvSpPr>
        <p:spPr>
          <a:xfrm>
            <a:off x="7487245" y="8254008"/>
            <a:ext cx="6611541" cy="215622"/>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DCD7E5"/>
                </a:solidFill>
                <a:latin typeface="Heebo Light" pitchFamily="34" charset="0"/>
                <a:ea typeface="Heebo Light" pitchFamily="34" charset="-122"/>
                <a:cs typeface="Heebo Light" pitchFamily="34" charset="-120"/>
              </a:rPr>
              <a:t>Agents: Simple reflex, model-based reflex, goal-based, utility-based, learning agents.</a:t>
            </a:r>
            <a:endParaRPr lang="en-US" sz="1050" dirty="0"/>
          </a:p>
        </p:txBody>
      </p:sp>
      <p:sp>
        <p:nvSpPr>
          <p:cNvPr id="8" name="Text 5"/>
          <p:cNvSpPr/>
          <p:nvPr/>
        </p:nvSpPr>
        <p:spPr>
          <a:xfrm>
            <a:off x="7487245" y="8516779"/>
            <a:ext cx="6611541" cy="431244"/>
          </a:xfrm>
          <a:prstGeom prst="rect">
            <a:avLst/>
          </a:prstGeom>
          <a:noFill/>
          <a:ln/>
        </p:spPr>
        <p:txBody>
          <a:bodyPr wrap="square" lIns="0" tIns="0" rIns="0" bIns="0" rtlCol="0" anchor="t"/>
          <a:lstStyle/>
          <a:p>
            <a:pPr algn="l" marL="342900" indent="-342900">
              <a:lnSpc>
                <a:spcPts val="1650"/>
              </a:lnSpc>
              <a:buSzPct val="100000"/>
              <a:buChar char="•"/>
            </a:pPr>
            <a:r>
              <a:rPr lang="en-US" sz="1050" dirty="0">
                <a:solidFill>
                  <a:srgbClr val="DCD7E5"/>
                </a:solidFill>
                <a:latin typeface="Heebo Light" pitchFamily="34" charset="0"/>
                <a:ea typeface="Heebo Light" pitchFamily="34" charset="-122"/>
                <a:cs typeface="Heebo Light" pitchFamily="34" charset="-120"/>
              </a:rPr>
              <a:t>Environments: Fully observable vs. partially observable, deterministic vs. stochastic, episodic vs. sequential, static vs. dynamic, discrete vs. continuous, single-agent vs. multi-agent.</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67044"/>
            <a:ext cx="6508313" cy="620078"/>
          </a:xfrm>
          <a:prstGeom prst="rect">
            <a:avLst/>
          </a:prstGeom>
          <a:noFill/>
          <a:ln/>
        </p:spPr>
        <p:txBody>
          <a:bodyPr wrap="none" lIns="0" tIns="0" rIns="0" bIns="0" rtlCol="0" anchor="t"/>
          <a:lstStyle/>
          <a:p>
            <a:pPr algn="l" indent="0" marL="0">
              <a:lnSpc>
                <a:spcPts val="4850"/>
              </a:lnSpc>
              <a:buNone/>
            </a:pPr>
            <a:r>
              <a:rPr lang="en-US" sz="3900" dirty="0">
                <a:solidFill>
                  <a:srgbClr val="F2F0F4"/>
                </a:solidFill>
                <a:latin typeface="Montserrat" pitchFamily="34" charset="0"/>
                <a:ea typeface="Montserrat" pitchFamily="34" charset="-122"/>
                <a:cs typeface="Montserrat" pitchFamily="34" charset="-120"/>
              </a:rPr>
              <a:t>Core Theoretical Concepts</a:t>
            </a:r>
            <a:endParaRPr lang="en-US" sz="3900" dirty="0"/>
          </a:p>
        </p:txBody>
      </p:sp>
      <p:pic>
        <p:nvPicPr>
          <p:cNvPr id="3" name="Image 0" descr="preencoded.png">    </p:cNvPr>
          <p:cNvPicPr>
            <a:picLocks noChangeAspect="1"/>
          </p:cNvPicPr>
          <p:nvPr/>
        </p:nvPicPr>
        <p:blipFill>
          <a:blip r:embed="rId1"/>
          <a:stretch>
            <a:fillRect/>
          </a:stretch>
        </p:blipFill>
        <p:spPr>
          <a:xfrm>
            <a:off x="793790" y="3083957"/>
            <a:ext cx="496133" cy="496133"/>
          </a:xfrm>
          <a:prstGeom prst="rect">
            <a:avLst/>
          </a:prstGeom>
        </p:spPr>
      </p:pic>
      <p:sp>
        <p:nvSpPr>
          <p:cNvPr id="4" name="Text 1"/>
          <p:cNvSpPr/>
          <p:nvPr/>
        </p:nvSpPr>
        <p:spPr>
          <a:xfrm>
            <a:off x="793790" y="3828098"/>
            <a:ext cx="3926443"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Human vs. Artificial Intelligence</a:t>
            </a:r>
            <a:endParaRPr lang="en-US" sz="1950" dirty="0"/>
          </a:p>
        </p:txBody>
      </p:sp>
      <p:sp>
        <p:nvSpPr>
          <p:cNvPr id="5" name="Text 2"/>
          <p:cNvSpPr/>
          <p:nvPr/>
        </p:nvSpPr>
        <p:spPr>
          <a:xfrm>
            <a:off x="793790" y="4257318"/>
            <a:ext cx="4182189" cy="1905238"/>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Exploring the fundamental differences and similarities between human cognitive processes and algorithmic intelligence, emphasizing areas like intuition, creativity, and common sense reasoning often found lacking in AI.</a:t>
            </a:r>
            <a:endParaRPr lang="en-US" sz="1550" dirty="0"/>
          </a:p>
        </p:txBody>
      </p:sp>
      <p:pic>
        <p:nvPicPr>
          <p:cNvPr id="6" name="Image 1" descr="preencoded.png">    </p:cNvPr>
          <p:cNvPicPr>
            <a:picLocks noChangeAspect="1"/>
          </p:cNvPicPr>
          <p:nvPr/>
        </p:nvPicPr>
        <p:blipFill>
          <a:blip r:embed="rId2"/>
          <a:stretch>
            <a:fillRect/>
          </a:stretch>
        </p:blipFill>
        <p:spPr>
          <a:xfrm>
            <a:off x="5223986" y="3083957"/>
            <a:ext cx="496133" cy="496133"/>
          </a:xfrm>
          <a:prstGeom prst="rect">
            <a:avLst/>
          </a:prstGeom>
        </p:spPr>
      </p:pic>
      <p:sp>
        <p:nvSpPr>
          <p:cNvPr id="7" name="Text 3"/>
          <p:cNvSpPr/>
          <p:nvPr/>
        </p:nvSpPr>
        <p:spPr>
          <a:xfrm>
            <a:off x="5223986" y="3828098"/>
            <a:ext cx="4182308" cy="620316"/>
          </a:xfrm>
          <a:prstGeom prst="rect">
            <a:avLst/>
          </a:prstGeom>
          <a:noFill/>
          <a:ln/>
        </p:spPr>
        <p:txBody>
          <a:bodyPr wrap="squar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Applications in Real-World Domains</a:t>
            </a:r>
            <a:endParaRPr lang="en-US" sz="1950" dirty="0"/>
          </a:p>
        </p:txBody>
      </p:sp>
      <p:sp>
        <p:nvSpPr>
          <p:cNvPr id="8" name="Text 4"/>
          <p:cNvSpPr/>
          <p:nvPr/>
        </p:nvSpPr>
        <p:spPr>
          <a:xfrm>
            <a:off x="5223986" y="4567476"/>
            <a:ext cx="4182308" cy="1587698"/>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Discussing the widespread impact of AI, from healthcare diagnostics and autonomous vehicles to natural language processing and financial modeling, showcasing its practical utility.</a:t>
            </a:r>
            <a:endParaRPr lang="en-US" sz="1550" dirty="0"/>
          </a:p>
        </p:txBody>
      </p:sp>
      <p:pic>
        <p:nvPicPr>
          <p:cNvPr id="9" name="Image 2" descr="preencoded.png">    </p:cNvPr>
          <p:cNvPicPr>
            <a:picLocks noChangeAspect="1"/>
          </p:cNvPicPr>
          <p:nvPr/>
        </p:nvPicPr>
        <p:blipFill>
          <a:blip r:embed="rId3"/>
          <a:stretch>
            <a:fillRect/>
          </a:stretch>
        </p:blipFill>
        <p:spPr>
          <a:xfrm>
            <a:off x="9654302" y="3083957"/>
            <a:ext cx="496133" cy="496133"/>
          </a:xfrm>
          <a:prstGeom prst="rect">
            <a:avLst/>
          </a:prstGeom>
        </p:spPr>
      </p:pic>
      <p:sp>
        <p:nvSpPr>
          <p:cNvPr id="10" name="Text 5"/>
          <p:cNvSpPr/>
          <p:nvPr/>
        </p:nvSpPr>
        <p:spPr>
          <a:xfrm>
            <a:off x="9654302" y="3828098"/>
            <a:ext cx="3031212"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Limitations of Current AI</a:t>
            </a:r>
            <a:endParaRPr lang="en-US" sz="1950" dirty="0"/>
          </a:p>
        </p:txBody>
      </p:sp>
      <p:sp>
        <p:nvSpPr>
          <p:cNvPr id="11" name="Text 6"/>
          <p:cNvSpPr/>
          <p:nvPr/>
        </p:nvSpPr>
        <p:spPr>
          <a:xfrm>
            <a:off x="9654302" y="4257318"/>
            <a:ext cx="4182308" cy="1587698"/>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Addressing inherent challenges such as data dependency, ethical concerns, lack of true understanding, and the "black box" problem, highlighting areas for future research and development.</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37686" y="369689"/>
            <a:ext cx="6055043" cy="420053"/>
          </a:xfrm>
          <a:prstGeom prst="rect">
            <a:avLst/>
          </a:prstGeom>
          <a:noFill/>
          <a:ln/>
        </p:spPr>
        <p:txBody>
          <a:bodyPr wrap="none" lIns="0" tIns="0" rIns="0" bIns="0" rtlCol="0" anchor="t"/>
          <a:lstStyle/>
          <a:p>
            <a:pPr algn="l" indent="0" marL="0">
              <a:lnSpc>
                <a:spcPts val="3300"/>
              </a:lnSpc>
              <a:buNone/>
            </a:pPr>
            <a:r>
              <a:rPr lang="en-US" sz="2600" dirty="0">
                <a:solidFill>
                  <a:srgbClr val="F2F0F4"/>
                </a:solidFill>
                <a:latin typeface="Montserrat" pitchFamily="34" charset="0"/>
                <a:ea typeface="Montserrat" pitchFamily="34" charset="-122"/>
                <a:cs typeface="Montserrat" pitchFamily="34" charset="-120"/>
              </a:rPr>
              <a:t>Problem Solving and Search (CLO 2)</a:t>
            </a:r>
            <a:endParaRPr lang="en-US" sz="2600" dirty="0"/>
          </a:p>
        </p:txBody>
      </p:sp>
      <p:sp>
        <p:nvSpPr>
          <p:cNvPr id="3" name="Text 1"/>
          <p:cNvSpPr/>
          <p:nvPr/>
        </p:nvSpPr>
        <p:spPr>
          <a:xfrm>
            <a:off x="537686" y="1112282"/>
            <a:ext cx="6613565" cy="430054"/>
          </a:xfrm>
          <a:prstGeom prst="rect">
            <a:avLst/>
          </a:prstGeom>
          <a:noFill/>
          <a:ln/>
        </p:spPr>
        <p:txBody>
          <a:bodyPr wrap="square" lIns="0" tIns="0" rIns="0" bIns="0" rtlCol="0" anchor="t"/>
          <a:lstStyle/>
          <a:p>
            <a:pPr algn="l" indent="0" marL="0">
              <a:lnSpc>
                <a:spcPts val="1650"/>
              </a:lnSpc>
              <a:buNone/>
            </a:pPr>
            <a:r>
              <a:rPr lang="en-US" sz="1050" dirty="0">
                <a:solidFill>
                  <a:srgbClr val="DCD7E5"/>
                </a:solidFill>
                <a:latin typeface="Heebo Light" pitchFamily="34" charset="0"/>
                <a:ea typeface="Heebo Light" pitchFamily="34" charset="-122"/>
                <a:cs typeface="Heebo Light" pitchFamily="34" charset="-120"/>
              </a:rPr>
              <a:t>AI problem-solving often involves finding a sequence of actions to reach a goal state from an initial state. This journey is navigated through a defined state space, where each state represents a configuration of the problem.</a:t>
            </a:r>
            <a:endParaRPr lang="en-US" sz="1050" dirty="0"/>
          </a:p>
        </p:txBody>
      </p:sp>
      <p:sp>
        <p:nvSpPr>
          <p:cNvPr id="4" name="Text 2"/>
          <p:cNvSpPr/>
          <p:nvPr/>
        </p:nvSpPr>
        <p:spPr>
          <a:xfrm>
            <a:off x="537686" y="1663303"/>
            <a:ext cx="6613565" cy="430054"/>
          </a:xfrm>
          <a:prstGeom prst="rect">
            <a:avLst/>
          </a:prstGeom>
          <a:noFill/>
          <a:ln/>
        </p:spPr>
        <p:txBody>
          <a:bodyPr wrap="square" lIns="0" tIns="0" rIns="0" bIns="0" rtlCol="0" anchor="t"/>
          <a:lstStyle/>
          <a:p>
            <a:pPr algn="l" indent="0" marL="0">
              <a:lnSpc>
                <a:spcPts val="1650"/>
              </a:lnSpc>
              <a:buNone/>
            </a:pPr>
            <a:r>
              <a:rPr lang="en-US" sz="1050" dirty="0">
                <a:solidFill>
                  <a:srgbClr val="DCD7E5"/>
                </a:solidFill>
                <a:latin typeface="Heebo Light" pitchFamily="34" charset="0"/>
                <a:ea typeface="Heebo Light" pitchFamily="34" charset="-122"/>
                <a:cs typeface="Heebo Light" pitchFamily="34" charset="-120"/>
              </a:rPr>
              <a:t>Production systems define the rules for transitioning between these states, forming the backbone of automated problem-solving.</a:t>
            </a:r>
            <a:endParaRPr lang="en-US" sz="1050" dirty="0"/>
          </a:p>
        </p:txBody>
      </p:sp>
      <p:pic>
        <p:nvPicPr>
          <p:cNvPr id="5" name="Image 0" descr="preencoded.png">    </p:cNvPr>
          <p:cNvPicPr>
            <a:picLocks noChangeAspect="1"/>
          </p:cNvPicPr>
          <p:nvPr/>
        </p:nvPicPr>
        <p:blipFill>
          <a:blip r:embed="rId1"/>
          <a:stretch>
            <a:fillRect/>
          </a:stretch>
        </p:blipFill>
        <p:spPr>
          <a:xfrm>
            <a:off x="537686" y="2244566"/>
            <a:ext cx="6613565" cy="6613565"/>
          </a:xfrm>
          <a:prstGeom prst="rect">
            <a:avLst/>
          </a:prstGeom>
        </p:spPr>
      </p:pic>
      <p:sp>
        <p:nvSpPr>
          <p:cNvPr id="6" name="Text 3"/>
          <p:cNvSpPr/>
          <p:nvPr/>
        </p:nvSpPr>
        <p:spPr>
          <a:xfrm>
            <a:off x="7486769" y="1125736"/>
            <a:ext cx="2624971" cy="209907"/>
          </a:xfrm>
          <a:prstGeom prst="rect">
            <a:avLst/>
          </a:prstGeom>
          <a:noFill/>
          <a:ln/>
        </p:spPr>
        <p:txBody>
          <a:bodyPr wrap="none" lIns="0" tIns="0" rIns="0" bIns="0" rtlCol="0" anchor="t"/>
          <a:lstStyle/>
          <a:p>
            <a:pPr algn="l" indent="0" marL="0">
              <a:lnSpc>
                <a:spcPts val="1650"/>
              </a:lnSpc>
              <a:buNone/>
            </a:pPr>
            <a:r>
              <a:rPr lang="en-US" sz="1300" dirty="0">
                <a:solidFill>
                  <a:srgbClr val="F2F0F4"/>
                </a:solidFill>
                <a:latin typeface="Montserrat" pitchFamily="34" charset="0"/>
                <a:ea typeface="Montserrat" pitchFamily="34" charset="-122"/>
                <a:cs typeface="Montserrat" pitchFamily="34" charset="-120"/>
              </a:rPr>
              <a:t>Uninformed Search Algorithms</a:t>
            </a:r>
            <a:endParaRPr lang="en-US" sz="1300" dirty="0"/>
          </a:p>
        </p:txBody>
      </p:sp>
      <p:sp>
        <p:nvSpPr>
          <p:cNvPr id="7" name="Text 4"/>
          <p:cNvSpPr/>
          <p:nvPr/>
        </p:nvSpPr>
        <p:spPr>
          <a:xfrm>
            <a:off x="7486769" y="1470065"/>
            <a:ext cx="6613565" cy="430054"/>
          </a:xfrm>
          <a:prstGeom prst="rect">
            <a:avLst/>
          </a:prstGeom>
          <a:noFill/>
          <a:ln/>
        </p:spPr>
        <p:txBody>
          <a:bodyPr wrap="square" lIns="0" tIns="0" rIns="0" bIns="0" rtlCol="0" anchor="t"/>
          <a:lstStyle/>
          <a:p>
            <a:pPr algn="l" marL="342900" indent="-342900">
              <a:lnSpc>
                <a:spcPts val="1650"/>
              </a:lnSpc>
              <a:buSzPct val="100000"/>
              <a:buChar char="•"/>
            </a:pPr>
            <a:r>
              <a:rPr lang="en-US" sz="1050" b="1" dirty="0">
                <a:solidFill>
                  <a:srgbClr val="DCD7E5"/>
                </a:solidFill>
                <a:latin typeface="Heebo Light" pitchFamily="34" charset="0"/>
                <a:ea typeface="Heebo Light" pitchFamily="34" charset="-122"/>
                <a:cs typeface="Heebo Light" pitchFamily="34" charset="-120"/>
              </a:rPr>
              <a:t>BFS (Breadth-First Search):</a:t>
            </a:r>
            <a:pPr algn="l" indent="0" marL="0">
              <a:lnSpc>
                <a:spcPts val="1650"/>
              </a:lnSpc>
              <a:buNone/>
            </a:pPr>
            <a:r>
              <a:rPr lang="en-US" sz="1050" dirty="0">
                <a:solidFill>
                  <a:srgbClr val="DCD7E5"/>
                </a:solidFill>
                <a:latin typeface="Heebo Light" pitchFamily="34" charset="0"/>
                <a:ea typeface="Heebo Light" pitchFamily="34" charset="-122"/>
                <a:cs typeface="Heebo Light" pitchFamily="34" charset="-120"/>
              </a:rPr>
              <a:t> Explores all nodes at the present depth level before moving on to nodes at the next depth level.</a:t>
            </a:r>
            <a:endParaRPr lang="en-US" sz="1050" dirty="0"/>
          </a:p>
        </p:txBody>
      </p:sp>
      <p:sp>
        <p:nvSpPr>
          <p:cNvPr id="8" name="Text 5"/>
          <p:cNvSpPr/>
          <p:nvPr/>
        </p:nvSpPr>
        <p:spPr>
          <a:xfrm>
            <a:off x="7486769" y="1947148"/>
            <a:ext cx="6613565" cy="215027"/>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DCD7E5"/>
                </a:solidFill>
                <a:latin typeface="Heebo Light" pitchFamily="34" charset="0"/>
                <a:ea typeface="Heebo Light" pitchFamily="34" charset="-122"/>
                <a:cs typeface="Heebo Light" pitchFamily="34" charset="-120"/>
              </a:rPr>
              <a:t>DFS (Depth-First Search):</a:t>
            </a:r>
            <a:pPr algn="l" indent="0" marL="0">
              <a:lnSpc>
                <a:spcPts val="1650"/>
              </a:lnSpc>
              <a:buNone/>
            </a:pPr>
            <a:r>
              <a:rPr lang="en-US" sz="1050" dirty="0">
                <a:solidFill>
                  <a:srgbClr val="DCD7E5"/>
                </a:solidFill>
                <a:latin typeface="Heebo Light" pitchFamily="34" charset="0"/>
                <a:ea typeface="Heebo Light" pitchFamily="34" charset="-122"/>
                <a:cs typeface="Heebo Light" pitchFamily="34" charset="-120"/>
              </a:rPr>
              <a:t> Explores as far as possible along each branch before backtracking.</a:t>
            </a:r>
            <a:endParaRPr lang="en-US" sz="1050" dirty="0"/>
          </a:p>
        </p:txBody>
      </p:sp>
      <p:sp>
        <p:nvSpPr>
          <p:cNvPr id="9" name="Text 6"/>
          <p:cNvSpPr/>
          <p:nvPr/>
        </p:nvSpPr>
        <p:spPr>
          <a:xfrm>
            <a:off x="7486769" y="2209205"/>
            <a:ext cx="6613565" cy="430054"/>
          </a:xfrm>
          <a:prstGeom prst="rect">
            <a:avLst/>
          </a:prstGeom>
          <a:noFill/>
          <a:ln/>
        </p:spPr>
        <p:txBody>
          <a:bodyPr wrap="square" lIns="0" tIns="0" rIns="0" bIns="0" rtlCol="0" anchor="t"/>
          <a:lstStyle/>
          <a:p>
            <a:pPr algn="l" marL="342900" indent="-342900">
              <a:lnSpc>
                <a:spcPts val="1650"/>
              </a:lnSpc>
              <a:buSzPct val="100000"/>
              <a:buChar char="•"/>
            </a:pPr>
            <a:r>
              <a:rPr lang="en-US" sz="1050" b="1" dirty="0">
                <a:solidFill>
                  <a:srgbClr val="DCD7E5"/>
                </a:solidFill>
                <a:latin typeface="Heebo Light" pitchFamily="34" charset="0"/>
                <a:ea typeface="Heebo Light" pitchFamily="34" charset="-122"/>
                <a:cs typeface="Heebo Light" pitchFamily="34" charset="-120"/>
              </a:rPr>
              <a:t>UCS (Uniform Cost Search):</a:t>
            </a:r>
            <a:pPr algn="l" indent="0" marL="0">
              <a:lnSpc>
                <a:spcPts val="1650"/>
              </a:lnSpc>
              <a:buNone/>
            </a:pPr>
            <a:r>
              <a:rPr lang="en-US" sz="1050" dirty="0">
                <a:solidFill>
                  <a:srgbClr val="DCD7E5"/>
                </a:solidFill>
                <a:latin typeface="Heebo Light" pitchFamily="34" charset="0"/>
                <a:ea typeface="Heebo Light" pitchFamily="34" charset="-122"/>
                <a:cs typeface="Heebo Light" pitchFamily="34" charset="-120"/>
              </a:rPr>
              <a:t> Expands the node with the lowest path cost from the start node, useful for finding optimal paths.</a:t>
            </a:r>
            <a:endParaRPr lang="en-US" sz="1050" dirty="0"/>
          </a:p>
        </p:txBody>
      </p:sp>
      <p:sp>
        <p:nvSpPr>
          <p:cNvPr id="10" name="Text 7"/>
          <p:cNvSpPr/>
          <p:nvPr/>
        </p:nvSpPr>
        <p:spPr>
          <a:xfrm>
            <a:off x="7486769" y="2686288"/>
            <a:ext cx="6613565" cy="430054"/>
          </a:xfrm>
          <a:prstGeom prst="rect">
            <a:avLst/>
          </a:prstGeom>
          <a:noFill/>
          <a:ln/>
        </p:spPr>
        <p:txBody>
          <a:bodyPr wrap="square" lIns="0" tIns="0" rIns="0" bIns="0" rtlCol="0" anchor="t"/>
          <a:lstStyle/>
          <a:p>
            <a:pPr algn="l" marL="342900" indent="-342900">
              <a:lnSpc>
                <a:spcPts val="1650"/>
              </a:lnSpc>
              <a:buSzPct val="100000"/>
              <a:buChar char="•"/>
            </a:pPr>
            <a:r>
              <a:rPr lang="en-US" sz="1050" b="1" dirty="0">
                <a:solidFill>
                  <a:srgbClr val="DCD7E5"/>
                </a:solidFill>
                <a:latin typeface="Heebo Light" pitchFamily="34" charset="0"/>
                <a:ea typeface="Heebo Light" pitchFamily="34" charset="-122"/>
                <a:cs typeface="Heebo Light" pitchFamily="34" charset="-120"/>
              </a:rPr>
              <a:t>IDS (Iterative Deepening Search):</a:t>
            </a:r>
            <a:pPr algn="l" indent="0" marL="0">
              <a:lnSpc>
                <a:spcPts val="1650"/>
              </a:lnSpc>
              <a:buNone/>
            </a:pPr>
            <a:r>
              <a:rPr lang="en-US" sz="1050" dirty="0">
                <a:solidFill>
                  <a:srgbClr val="DCD7E5"/>
                </a:solidFill>
                <a:latin typeface="Heebo Light" pitchFamily="34" charset="0"/>
                <a:ea typeface="Heebo Light" pitchFamily="34" charset="-122"/>
                <a:cs typeface="Heebo Light" pitchFamily="34" charset="-120"/>
              </a:rPr>
              <a:t> Combines the benefits of DFS (memory efficiency) and BFS (completeness, optimality for unit-cost paths).</a:t>
            </a:r>
            <a:endParaRPr lang="en-US" sz="1050" dirty="0"/>
          </a:p>
        </p:txBody>
      </p:sp>
      <p:sp>
        <p:nvSpPr>
          <p:cNvPr id="11" name="Text 8"/>
          <p:cNvSpPr/>
          <p:nvPr/>
        </p:nvSpPr>
        <p:spPr>
          <a:xfrm>
            <a:off x="7486769" y="3250763"/>
            <a:ext cx="1680448" cy="209907"/>
          </a:xfrm>
          <a:prstGeom prst="rect">
            <a:avLst/>
          </a:prstGeom>
          <a:noFill/>
          <a:ln/>
        </p:spPr>
        <p:txBody>
          <a:bodyPr wrap="none" lIns="0" tIns="0" rIns="0" bIns="0" rtlCol="0" anchor="t"/>
          <a:lstStyle/>
          <a:p>
            <a:pPr algn="l" indent="0" marL="0">
              <a:lnSpc>
                <a:spcPts val="1650"/>
              </a:lnSpc>
              <a:buNone/>
            </a:pPr>
            <a:r>
              <a:rPr lang="en-US" sz="1300" dirty="0">
                <a:solidFill>
                  <a:srgbClr val="F2F0F4"/>
                </a:solidFill>
                <a:latin typeface="Montserrat" pitchFamily="34" charset="0"/>
                <a:ea typeface="Montserrat" pitchFamily="34" charset="-122"/>
                <a:cs typeface="Montserrat" pitchFamily="34" charset="-120"/>
              </a:rPr>
              <a:t>Heuristic Search</a:t>
            </a:r>
            <a:endParaRPr lang="en-US" sz="1300" dirty="0"/>
          </a:p>
        </p:txBody>
      </p:sp>
      <p:sp>
        <p:nvSpPr>
          <p:cNvPr id="12" name="Text 9"/>
          <p:cNvSpPr/>
          <p:nvPr/>
        </p:nvSpPr>
        <p:spPr>
          <a:xfrm>
            <a:off x="7486769" y="3595092"/>
            <a:ext cx="6613565" cy="430054"/>
          </a:xfrm>
          <a:prstGeom prst="rect">
            <a:avLst/>
          </a:prstGeom>
          <a:noFill/>
          <a:ln/>
        </p:spPr>
        <p:txBody>
          <a:bodyPr wrap="square" lIns="0" tIns="0" rIns="0" bIns="0" rtlCol="0" anchor="t"/>
          <a:lstStyle/>
          <a:p>
            <a:pPr algn="l" indent="0" marL="0">
              <a:lnSpc>
                <a:spcPts val="1650"/>
              </a:lnSpc>
              <a:buNone/>
            </a:pPr>
            <a:r>
              <a:rPr lang="en-US" sz="1050" b="1" dirty="0">
                <a:solidFill>
                  <a:srgbClr val="DCD7E5"/>
                </a:solidFill>
                <a:latin typeface="Heebo Light" pitchFamily="34" charset="0"/>
                <a:ea typeface="Heebo Light" pitchFamily="34" charset="-122"/>
                <a:cs typeface="Heebo Light" pitchFamily="34" charset="-120"/>
              </a:rPr>
              <a:t>A* Search Algorithm:</a:t>
            </a:r>
            <a:pPr algn="l" indent="0" marL="0">
              <a:lnSpc>
                <a:spcPts val="1650"/>
              </a:lnSpc>
              <a:buNone/>
            </a:pPr>
            <a:r>
              <a:rPr lang="en-US" sz="1050" dirty="0">
                <a:solidFill>
                  <a:srgbClr val="DCD7E5"/>
                </a:solidFill>
                <a:latin typeface="Heebo Light" pitchFamily="34" charset="0"/>
                <a:ea typeface="Heebo Light" pitchFamily="34" charset="-122"/>
                <a:cs typeface="Heebo Light" pitchFamily="34" charset="-120"/>
              </a:rPr>
              <a:t> An informed search algorithm that uses a heuristic function to estimate the cost from the current state to the goal, efficiently guiding the search towards an optimal solution.</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88676"/>
            <a:ext cx="6995041" cy="620078"/>
          </a:xfrm>
          <a:prstGeom prst="rect">
            <a:avLst/>
          </a:prstGeom>
          <a:noFill/>
          <a:ln/>
        </p:spPr>
        <p:txBody>
          <a:bodyPr wrap="none" lIns="0" tIns="0" rIns="0" bIns="0" rtlCol="0" anchor="t"/>
          <a:lstStyle/>
          <a:p>
            <a:pPr algn="l" indent="0" marL="0">
              <a:lnSpc>
                <a:spcPts val="4850"/>
              </a:lnSpc>
              <a:buNone/>
            </a:pPr>
            <a:r>
              <a:rPr lang="en-US" sz="3900" dirty="0">
                <a:solidFill>
                  <a:srgbClr val="F2F0F4"/>
                </a:solidFill>
                <a:latin typeface="Montserrat" pitchFamily="34" charset="0"/>
                <a:ea typeface="Montserrat" pitchFamily="34" charset="-122"/>
                <a:cs typeface="Montserrat" pitchFamily="34" charset="-120"/>
              </a:rPr>
              <a:t>Local Search &amp; Optimization</a:t>
            </a:r>
            <a:endParaRPr lang="en-US" sz="3900" dirty="0"/>
          </a:p>
        </p:txBody>
      </p:sp>
      <p:sp>
        <p:nvSpPr>
          <p:cNvPr id="3" name="Shape 1"/>
          <p:cNvSpPr/>
          <p:nvPr/>
        </p:nvSpPr>
        <p:spPr>
          <a:xfrm>
            <a:off x="793790" y="2805589"/>
            <a:ext cx="4215289" cy="2776895"/>
          </a:xfrm>
          <a:prstGeom prst="roundRect">
            <a:avLst>
              <a:gd name="adj" fmla="val 3951"/>
            </a:avLst>
          </a:prstGeom>
          <a:noFill/>
          <a:ln w="22860">
            <a:solidFill>
              <a:srgbClr val="4A2C85"/>
            </a:solidFill>
            <a:prstDash val="solid"/>
          </a:ln>
        </p:spPr>
      </p:sp>
      <p:pic>
        <p:nvPicPr>
          <p:cNvPr id="4" name="Image 0" descr="preencoded.png">    </p:cNvPr>
          <p:cNvPicPr>
            <a:picLocks noChangeAspect="1"/>
          </p:cNvPicPr>
          <p:nvPr/>
        </p:nvPicPr>
        <p:blipFill>
          <a:blip r:embed="rId1"/>
          <a:stretch>
            <a:fillRect/>
          </a:stretch>
        </p:blipFill>
        <p:spPr>
          <a:xfrm>
            <a:off x="770930" y="2805589"/>
            <a:ext cx="91440" cy="2776895"/>
          </a:xfrm>
          <a:prstGeom prst="rect">
            <a:avLst/>
          </a:prstGeom>
        </p:spPr>
      </p:pic>
      <p:sp>
        <p:nvSpPr>
          <p:cNvPr id="5" name="Text 2"/>
          <p:cNvSpPr/>
          <p:nvPr/>
        </p:nvSpPr>
        <p:spPr>
          <a:xfrm>
            <a:off x="1083588" y="302680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Hill Climbing</a:t>
            </a:r>
            <a:endParaRPr lang="en-US" sz="1950" dirty="0"/>
          </a:p>
        </p:txBody>
      </p:sp>
      <p:sp>
        <p:nvSpPr>
          <p:cNvPr id="6" name="Text 3"/>
          <p:cNvSpPr/>
          <p:nvPr/>
        </p:nvSpPr>
        <p:spPr>
          <a:xfrm>
            <a:off x="1083588" y="3456027"/>
            <a:ext cx="3704273" cy="1905238"/>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A simple optimization algorithm that iteratively moves in the direction of increasing value, reaching a local optimum. It's akin to climbing a hill in fog, always choosing the steepest path upwards.</a:t>
            </a:r>
            <a:endParaRPr lang="en-US" sz="1550" dirty="0"/>
          </a:p>
        </p:txBody>
      </p:sp>
      <p:sp>
        <p:nvSpPr>
          <p:cNvPr id="7" name="Shape 4"/>
          <p:cNvSpPr/>
          <p:nvPr/>
        </p:nvSpPr>
        <p:spPr>
          <a:xfrm>
            <a:off x="5207437" y="2805589"/>
            <a:ext cx="4215408" cy="2776895"/>
          </a:xfrm>
          <a:prstGeom prst="roundRect">
            <a:avLst>
              <a:gd name="adj" fmla="val 3951"/>
            </a:avLst>
          </a:prstGeom>
          <a:noFill/>
          <a:ln w="22860">
            <a:solidFill>
              <a:srgbClr val="4A2C85"/>
            </a:solidFill>
            <a:prstDash val="solid"/>
          </a:ln>
        </p:spPr>
      </p:sp>
      <p:pic>
        <p:nvPicPr>
          <p:cNvPr id="8" name="Image 1" descr="preencoded.png">    </p:cNvPr>
          <p:cNvPicPr>
            <a:picLocks noChangeAspect="1"/>
          </p:cNvPicPr>
          <p:nvPr/>
        </p:nvPicPr>
        <p:blipFill>
          <a:blip r:embed="rId2"/>
          <a:stretch>
            <a:fillRect/>
          </a:stretch>
        </p:blipFill>
        <p:spPr>
          <a:xfrm>
            <a:off x="5184577" y="2805589"/>
            <a:ext cx="91440" cy="2776895"/>
          </a:xfrm>
          <a:prstGeom prst="rect">
            <a:avLst/>
          </a:prstGeom>
        </p:spPr>
      </p:pic>
      <p:sp>
        <p:nvSpPr>
          <p:cNvPr id="9" name="Text 5"/>
          <p:cNvSpPr/>
          <p:nvPr/>
        </p:nvSpPr>
        <p:spPr>
          <a:xfrm>
            <a:off x="5497235" y="3026807"/>
            <a:ext cx="2617470"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Simulated Annealing</a:t>
            </a:r>
            <a:endParaRPr lang="en-US" sz="1950" dirty="0"/>
          </a:p>
        </p:txBody>
      </p:sp>
      <p:sp>
        <p:nvSpPr>
          <p:cNvPr id="10" name="Text 6"/>
          <p:cNvSpPr/>
          <p:nvPr/>
        </p:nvSpPr>
        <p:spPr>
          <a:xfrm>
            <a:off x="5497235" y="3456027"/>
            <a:ext cx="3704392" cy="1905238"/>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Inspired by the annealing process in metallurgy, this algorithm allows occasional "bad" moves to escape local optima, gradually reducing the probability of accepting worse solutions over time to find a near-optimal global solution.</a:t>
            </a:r>
            <a:endParaRPr lang="en-US" sz="1550" dirty="0"/>
          </a:p>
        </p:txBody>
      </p:sp>
      <p:sp>
        <p:nvSpPr>
          <p:cNvPr id="11" name="Shape 7"/>
          <p:cNvSpPr/>
          <p:nvPr/>
        </p:nvSpPr>
        <p:spPr>
          <a:xfrm>
            <a:off x="9621203" y="2805589"/>
            <a:ext cx="4215289" cy="2776895"/>
          </a:xfrm>
          <a:prstGeom prst="roundRect">
            <a:avLst>
              <a:gd name="adj" fmla="val 3951"/>
            </a:avLst>
          </a:prstGeom>
          <a:noFill/>
          <a:ln w="22860">
            <a:solidFill>
              <a:srgbClr val="4A2C85"/>
            </a:solidFill>
            <a:prstDash val="solid"/>
          </a:ln>
        </p:spPr>
      </p:sp>
      <p:pic>
        <p:nvPicPr>
          <p:cNvPr id="12" name="Image 2" descr="preencoded.png">    </p:cNvPr>
          <p:cNvPicPr>
            <a:picLocks noChangeAspect="1"/>
          </p:cNvPicPr>
          <p:nvPr/>
        </p:nvPicPr>
        <p:blipFill>
          <a:blip r:embed="rId3"/>
          <a:stretch>
            <a:fillRect/>
          </a:stretch>
        </p:blipFill>
        <p:spPr>
          <a:xfrm>
            <a:off x="9598343" y="2805589"/>
            <a:ext cx="91440" cy="2776895"/>
          </a:xfrm>
          <a:prstGeom prst="rect">
            <a:avLst/>
          </a:prstGeom>
        </p:spPr>
      </p:pic>
      <p:sp>
        <p:nvSpPr>
          <p:cNvPr id="13" name="Text 8"/>
          <p:cNvSpPr/>
          <p:nvPr/>
        </p:nvSpPr>
        <p:spPr>
          <a:xfrm>
            <a:off x="9911001" y="302680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Genetic Algorithms</a:t>
            </a:r>
            <a:endParaRPr lang="en-US" sz="1950" dirty="0"/>
          </a:p>
        </p:txBody>
      </p:sp>
      <p:sp>
        <p:nvSpPr>
          <p:cNvPr id="14" name="Text 9"/>
          <p:cNvSpPr/>
          <p:nvPr/>
        </p:nvSpPr>
        <p:spPr>
          <a:xfrm>
            <a:off x="9911001" y="3456027"/>
            <a:ext cx="3704273" cy="1905238"/>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Mimicking natural selection, GAs evolve a population of potential solutions through processes like mutation, crossover, and selection to find optimal or near-optimal solutions for complex problems, particularly in combinatorial optimization.</a:t>
            </a:r>
            <a:endParaRPr lang="en-US" sz="1550" dirty="0"/>
          </a:p>
        </p:txBody>
      </p:sp>
      <p:sp>
        <p:nvSpPr>
          <p:cNvPr id="15" name="Text 10"/>
          <p:cNvSpPr/>
          <p:nvPr/>
        </p:nvSpPr>
        <p:spPr>
          <a:xfrm>
            <a:off x="793790" y="580572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These algorithms are crucial in various optimization problems, from circuit design and scheduling to protein folding and financial modeling, where finding the absolute best solution is computationally infeasible or undesirable.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34816" y="298966"/>
            <a:ext cx="7020758" cy="339685"/>
          </a:xfrm>
          <a:prstGeom prst="rect">
            <a:avLst/>
          </a:prstGeom>
          <a:noFill/>
          <a:ln/>
        </p:spPr>
        <p:txBody>
          <a:bodyPr wrap="none" lIns="0" tIns="0" rIns="0" bIns="0" rtlCol="0" anchor="t"/>
          <a:lstStyle/>
          <a:p>
            <a:pPr algn="l" indent="0" marL="0">
              <a:lnSpc>
                <a:spcPts val="2650"/>
              </a:lnSpc>
              <a:buNone/>
            </a:pPr>
            <a:r>
              <a:rPr lang="en-US" sz="2100" dirty="0">
                <a:solidFill>
                  <a:srgbClr val="F2F0F4"/>
                </a:solidFill>
                <a:latin typeface="Montserrat" pitchFamily="34" charset="0"/>
                <a:ea typeface="Montserrat" pitchFamily="34" charset="-122"/>
                <a:cs typeface="Montserrat" pitchFamily="34" charset="-120"/>
              </a:rPr>
              <a:t>Game Playing and Constraint Satisfaction Problems</a:t>
            </a:r>
            <a:endParaRPr lang="en-US" sz="2100" dirty="0"/>
          </a:p>
        </p:txBody>
      </p:sp>
      <p:sp>
        <p:nvSpPr>
          <p:cNvPr id="3" name="Text 1"/>
          <p:cNvSpPr/>
          <p:nvPr/>
        </p:nvSpPr>
        <p:spPr>
          <a:xfrm>
            <a:off x="434816" y="910352"/>
            <a:ext cx="2282904" cy="169902"/>
          </a:xfrm>
          <a:prstGeom prst="rect">
            <a:avLst/>
          </a:prstGeom>
          <a:noFill/>
          <a:ln/>
        </p:spPr>
        <p:txBody>
          <a:bodyPr wrap="none" lIns="0" tIns="0" rIns="0" bIns="0" rtlCol="0" anchor="t"/>
          <a:lstStyle/>
          <a:p>
            <a:pPr algn="l" indent="0" marL="0">
              <a:lnSpc>
                <a:spcPts val="1300"/>
              </a:lnSpc>
              <a:buNone/>
            </a:pPr>
            <a:r>
              <a:rPr lang="en-US" sz="1050" dirty="0">
                <a:solidFill>
                  <a:srgbClr val="F2F0F4"/>
                </a:solidFill>
                <a:latin typeface="Montserrat" pitchFamily="34" charset="0"/>
                <a:ea typeface="Montserrat" pitchFamily="34" charset="-122"/>
                <a:cs typeface="Montserrat" pitchFamily="34" charset="-120"/>
              </a:rPr>
              <a:t>Minimax and Alpha-Beta Pruning</a:t>
            </a:r>
            <a:endParaRPr lang="en-US" sz="1050" dirty="0"/>
          </a:p>
        </p:txBody>
      </p:sp>
      <p:sp>
        <p:nvSpPr>
          <p:cNvPr id="4" name="Text 2"/>
          <p:cNvSpPr/>
          <p:nvPr/>
        </p:nvSpPr>
        <p:spPr>
          <a:xfrm>
            <a:off x="434816" y="1188958"/>
            <a:ext cx="8150304" cy="347663"/>
          </a:xfrm>
          <a:prstGeom prst="rect">
            <a:avLst/>
          </a:prstGeom>
          <a:noFill/>
          <a:ln/>
        </p:spPr>
        <p:txBody>
          <a:bodyPr wrap="square" lIns="0" tIns="0" rIns="0" bIns="0" rtlCol="0" anchor="t"/>
          <a:lstStyle/>
          <a:p>
            <a:pPr algn="l" indent="0" marL="0">
              <a:lnSpc>
                <a:spcPts val="1350"/>
              </a:lnSpc>
              <a:buNone/>
            </a:pPr>
            <a:r>
              <a:rPr lang="en-US" sz="850" dirty="0">
                <a:solidFill>
                  <a:srgbClr val="DCD7E5"/>
                </a:solidFill>
                <a:latin typeface="Heebo Light" pitchFamily="34" charset="0"/>
                <a:ea typeface="Heebo Light" pitchFamily="34" charset="-122"/>
                <a:cs typeface="Heebo Light" pitchFamily="34" charset="-120"/>
              </a:rPr>
              <a:t>In game theory, Minimax is a decision rule used to minimize the possible loss for a worst-case (maximum loss) scenario. It's often employed in two-player, zero-sum games like chess or tic-tac-toe, where players take turns.</a:t>
            </a:r>
            <a:endParaRPr lang="en-US" sz="850" dirty="0"/>
          </a:p>
        </p:txBody>
      </p:sp>
      <p:sp>
        <p:nvSpPr>
          <p:cNvPr id="5" name="Text 3"/>
          <p:cNvSpPr/>
          <p:nvPr/>
        </p:nvSpPr>
        <p:spPr>
          <a:xfrm>
            <a:off x="434816" y="1634371"/>
            <a:ext cx="8150304" cy="347663"/>
          </a:xfrm>
          <a:prstGeom prst="rect">
            <a:avLst/>
          </a:prstGeom>
          <a:noFill/>
          <a:ln/>
        </p:spPr>
        <p:txBody>
          <a:bodyPr wrap="square" lIns="0" tIns="0" rIns="0" bIns="0" rtlCol="0" anchor="t"/>
          <a:lstStyle/>
          <a:p>
            <a:pPr algn="l" indent="0" marL="0">
              <a:lnSpc>
                <a:spcPts val="1350"/>
              </a:lnSpc>
              <a:buNone/>
            </a:pPr>
            <a:r>
              <a:rPr lang="en-US" sz="850" dirty="0">
                <a:solidFill>
                  <a:srgbClr val="DCD7E5"/>
                </a:solidFill>
                <a:latin typeface="Heebo Light" pitchFamily="34" charset="0"/>
                <a:ea typeface="Heebo Light" pitchFamily="34" charset="-122"/>
                <a:cs typeface="Heebo Light" pitchFamily="34" charset="-120"/>
              </a:rPr>
              <a:t>Alpha-Beta Pruning is an optimization technique for Minimax, which eliminates branches from the search tree that cannot possibly influence the final decision, significantly speeding up the algorithm.</a:t>
            </a:r>
            <a:endParaRPr lang="en-US" sz="850" dirty="0"/>
          </a:p>
        </p:txBody>
      </p:sp>
      <p:pic>
        <p:nvPicPr>
          <p:cNvPr id="6" name="Image 0" descr="preencoded.png">    </p:cNvPr>
          <p:cNvPicPr>
            <a:picLocks noChangeAspect="1"/>
          </p:cNvPicPr>
          <p:nvPr/>
        </p:nvPicPr>
        <p:blipFill>
          <a:blip r:embed="rId1"/>
          <a:stretch>
            <a:fillRect/>
          </a:stretch>
        </p:blipFill>
        <p:spPr>
          <a:xfrm>
            <a:off x="434816" y="2104311"/>
            <a:ext cx="6958846" cy="6958846"/>
          </a:xfrm>
          <a:prstGeom prst="rect">
            <a:avLst/>
          </a:prstGeom>
        </p:spPr>
      </p:pic>
      <p:sp>
        <p:nvSpPr>
          <p:cNvPr id="7" name="Text 4"/>
          <p:cNvSpPr/>
          <p:nvPr/>
        </p:nvSpPr>
        <p:spPr>
          <a:xfrm>
            <a:off x="8858012" y="910352"/>
            <a:ext cx="2689860" cy="169902"/>
          </a:xfrm>
          <a:prstGeom prst="rect">
            <a:avLst/>
          </a:prstGeom>
          <a:noFill/>
          <a:ln/>
        </p:spPr>
        <p:txBody>
          <a:bodyPr wrap="none" lIns="0" tIns="0" rIns="0" bIns="0" rtlCol="0" anchor="t"/>
          <a:lstStyle/>
          <a:p>
            <a:pPr algn="l" indent="0" marL="0">
              <a:lnSpc>
                <a:spcPts val="1300"/>
              </a:lnSpc>
              <a:buNone/>
            </a:pPr>
            <a:r>
              <a:rPr lang="en-US" sz="1050" dirty="0">
                <a:solidFill>
                  <a:srgbClr val="F2F0F4"/>
                </a:solidFill>
                <a:latin typeface="Montserrat" pitchFamily="34" charset="0"/>
                <a:ea typeface="Montserrat" pitchFamily="34" charset="-122"/>
                <a:cs typeface="Montserrat" pitchFamily="34" charset="-120"/>
              </a:rPr>
              <a:t>Constraint Satisfaction Problems (CSPs)</a:t>
            </a:r>
            <a:endParaRPr lang="en-US" sz="1050" dirty="0"/>
          </a:p>
        </p:txBody>
      </p:sp>
      <p:sp>
        <p:nvSpPr>
          <p:cNvPr id="8" name="Text 5"/>
          <p:cNvSpPr/>
          <p:nvPr/>
        </p:nvSpPr>
        <p:spPr>
          <a:xfrm>
            <a:off x="8858012" y="1188958"/>
            <a:ext cx="5345073" cy="347663"/>
          </a:xfrm>
          <a:prstGeom prst="rect">
            <a:avLst/>
          </a:prstGeom>
          <a:noFill/>
          <a:ln/>
        </p:spPr>
        <p:txBody>
          <a:bodyPr wrap="square" lIns="0" tIns="0" rIns="0" bIns="0" rtlCol="0" anchor="t"/>
          <a:lstStyle/>
          <a:p>
            <a:pPr algn="l" indent="0" marL="0">
              <a:lnSpc>
                <a:spcPts val="1350"/>
              </a:lnSpc>
              <a:buNone/>
            </a:pPr>
            <a:r>
              <a:rPr lang="en-US" sz="850" dirty="0">
                <a:solidFill>
                  <a:srgbClr val="DCD7E5"/>
                </a:solidFill>
                <a:latin typeface="Heebo Light" pitchFamily="34" charset="0"/>
                <a:ea typeface="Heebo Light" pitchFamily="34" charset="-122"/>
                <a:cs typeface="Heebo Light" pitchFamily="34" charset="-120"/>
              </a:rPr>
              <a:t>CSPs involve finding a state that satisfies a given set of constraints. They are defined by variables, domains for each variable, and a set of constraints restricting the values that the variables can simultaneously take.</a:t>
            </a:r>
            <a:endParaRPr lang="en-US" sz="850" dirty="0"/>
          </a:p>
        </p:txBody>
      </p:sp>
      <p:sp>
        <p:nvSpPr>
          <p:cNvPr id="9" name="Text 6"/>
          <p:cNvSpPr/>
          <p:nvPr/>
        </p:nvSpPr>
        <p:spPr>
          <a:xfrm>
            <a:off x="8858012" y="1634371"/>
            <a:ext cx="5345073" cy="347663"/>
          </a:xfrm>
          <a:prstGeom prst="rect">
            <a:avLst/>
          </a:prstGeom>
          <a:noFill/>
          <a:ln/>
        </p:spPr>
        <p:txBody>
          <a:bodyPr wrap="square" lIns="0" tIns="0" rIns="0" bIns="0" rtlCol="0" anchor="t"/>
          <a:lstStyle/>
          <a:p>
            <a:pPr algn="l" indent="0" marL="0">
              <a:lnSpc>
                <a:spcPts val="1350"/>
              </a:lnSpc>
              <a:buNone/>
            </a:pPr>
            <a:r>
              <a:rPr lang="en-US" sz="850" dirty="0">
                <a:solidFill>
                  <a:srgbClr val="DCD7E5"/>
                </a:solidFill>
                <a:latin typeface="Heebo Light" pitchFamily="34" charset="0"/>
                <a:ea typeface="Heebo Light" pitchFamily="34" charset="-122"/>
                <a:cs typeface="Heebo Light" pitchFamily="34" charset="-120"/>
              </a:rPr>
              <a:t>Backtracking search is a common algorithm for solving CSPs. It systematically tries to extend a partial solution by attempting to assign a value to a variable, and retracting if a constraint is violated.</a:t>
            </a:r>
            <a:endParaRPr lang="en-US" sz="850" dirty="0"/>
          </a:p>
        </p:txBody>
      </p:sp>
      <p:sp>
        <p:nvSpPr>
          <p:cNvPr id="10" name="Text 7"/>
          <p:cNvSpPr/>
          <p:nvPr/>
        </p:nvSpPr>
        <p:spPr>
          <a:xfrm>
            <a:off x="8858012" y="2079784"/>
            <a:ext cx="5345073" cy="173831"/>
          </a:xfrm>
          <a:prstGeom prst="rect">
            <a:avLst/>
          </a:prstGeom>
          <a:noFill/>
          <a:ln/>
        </p:spPr>
        <p:txBody>
          <a:bodyPr wrap="none" lIns="0" tIns="0" rIns="0" bIns="0" rtlCol="0" anchor="t"/>
          <a:lstStyle/>
          <a:p>
            <a:pPr algn="l" indent="0" marL="0">
              <a:lnSpc>
                <a:spcPts val="1350"/>
              </a:lnSpc>
              <a:buNone/>
            </a:pPr>
            <a:r>
              <a:rPr lang="en-US" sz="850" b="1" dirty="0">
                <a:solidFill>
                  <a:srgbClr val="DCD7E5"/>
                </a:solidFill>
                <a:latin typeface="Heebo Light" pitchFamily="34" charset="0"/>
                <a:ea typeface="Heebo Light" pitchFamily="34" charset="-122"/>
                <a:cs typeface="Heebo Light" pitchFamily="34" charset="-120"/>
              </a:rPr>
              <a:t>Examples:</a:t>
            </a:r>
            <a:endParaRPr lang="en-US" sz="850" dirty="0"/>
          </a:p>
        </p:txBody>
      </p:sp>
      <p:sp>
        <p:nvSpPr>
          <p:cNvPr id="11" name="Text 8"/>
          <p:cNvSpPr/>
          <p:nvPr/>
        </p:nvSpPr>
        <p:spPr>
          <a:xfrm>
            <a:off x="8858012" y="2351365"/>
            <a:ext cx="5345073" cy="173831"/>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Tic Tac Toe AI: Using Minimax to determine optimal moves.</a:t>
            </a:r>
            <a:endParaRPr lang="en-US" sz="850" dirty="0"/>
          </a:p>
        </p:txBody>
      </p:sp>
      <p:sp>
        <p:nvSpPr>
          <p:cNvPr id="12" name="Text 9"/>
          <p:cNvSpPr/>
          <p:nvPr/>
        </p:nvSpPr>
        <p:spPr>
          <a:xfrm>
            <a:off x="8858012" y="2563178"/>
            <a:ext cx="5345073" cy="347663"/>
          </a:xfrm>
          <a:prstGeom prst="rect">
            <a:avLst/>
          </a:prstGeom>
          <a:noFill/>
          <a:ln/>
        </p:spPr>
        <p:txBody>
          <a:bodyPr wrap="squar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Map Coloring: Assigning colors to regions on a map such that adjacent regions have different colors, a classic CSP example.</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02450"/>
            <a:ext cx="10024467" cy="620078"/>
          </a:xfrm>
          <a:prstGeom prst="rect">
            <a:avLst/>
          </a:prstGeom>
          <a:noFill/>
          <a:ln/>
        </p:spPr>
        <p:txBody>
          <a:bodyPr wrap="none" lIns="0" tIns="0" rIns="0" bIns="0" rtlCol="0" anchor="t"/>
          <a:lstStyle/>
          <a:p>
            <a:pPr algn="l" indent="0" marL="0">
              <a:lnSpc>
                <a:spcPts val="4850"/>
              </a:lnSpc>
              <a:buNone/>
            </a:pPr>
            <a:r>
              <a:rPr lang="en-US" sz="3900" dirty="0">
                <a:solidFill>
                  <a:srgbClr val="F2F0F4"/>
                </a:solidFill>
                <a:latin typeface="Montserrat" pitchFamily="34" charset="0"/>
                <a:ea typeface="Montserrat" pitchFamily="34" charset="-122"/>
                <a:cs typeface="Montserrat" pitchFamily="34" charset="-120"/>
              </a:rPr>
              <a:t>Knowledge Representation &amp; Reasoning</a:t>
            </a:r>
            <a:endParaRPr lang="en-US" sz="3900" dirty="0"/>
          </a:p>
        </p:txBody>
      </p:sp>
      <p:pic>
        <p:nvPicPr>
          <p:cNvPr id="3" name="Image 0" descr="preencoded.png">    </p:cNvPr>
          <p:cNvPicPr>
            <a:picLocks noChangeAspect="1"/>
          </p:cNvPicPr>
          <p:nvPr/>
        </p:nvPicPr>
        <p:blipFill>
          <a:blip r:embed="rId1"/>
          <a:stretch>
            <a:fillRect/>
          </a:stretch>
        </p:blipFill>
        <p:spPr>
          <a:xfrm>
            <a:off x="793790" y="2794159"/>
            <a:ext cx="4215289" cy="91440"/>
          </a:xfrm>
          <a:prstGeom prst="rect">
            <a:avLst/>
          </a:prstGeom>
        </p:spPr>
      </p:pic>
      <p:pic>
        <p:nvPicPr>
          <p:cNvPr id="4" name="Image 1" descr="preencoded.png">    </p:cNvPr>
          <p:cNvPicPr>
            <a:picLocks noChangeAspect="1"/>
          </p:cNvPicPr>
          <p:nvPr/>
        </p:nvPicPr>
        <p:blipFill>
          <a:blip r:embed="rId2"/>
          <a:stretch>
            <a:fillRect/>
          </a:stretch>
        </p:blipFill>
        <p:spPr>
          <a:xfrm>
            <a:off x="2603778" y="2519363"/>
            <a:ext cx="595313" cy="595313"/>
          </a:xfrm>
          <a:prstGeom prst="rect">
            <a:avLst/>
          </a:prstGeom>
        </p:spPr>
      </p:pic>
      <p:pic>
        <p:nvPicPr>
          <p:cNvPr id="5" name="Image 2" descr="preencoded.png">    </p:cNvPr>
          <p:cNvPicPr>
            <a:picLocks noChangeAspect="1"/>
          </p:cNvPicPr>
          <p:nvPr/>
        </p:nvPicPr>
        <p:blipFill>
          <a:blip r:embed="rId3"/>
          <a:stretch>
            <a:fillRect/>
          </a:stretch>
        </p:blipFill>
        <p:spPr>
          <a:xfrm>
            <a:off x="2782372" y="2668191"/>
            <a:ext cx="238125" cy="297656"/>
          </a:xfrm>
          <a:prstGeom prst="rect">
            <a:avLst/>
          </a:prstGeom>
        </p:spPr>
      </p:pic>
      <p:sp>
        <p:nvSpPr>
          <p:cNvPr id="6" name="Text 1"/>
          <p:cNvSpPr/>
          <p:nvPr/>
        </p:nvSpPr>
        <p:spPr>
          <a:xfrm>
            <a:off x="1015008" y="331315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Propositional Logic</a:t>
            </a:r>
            <a:endParaRPr lang="en-US" sz="1950" dirty="0"/>
          </a:p>
        </p:txBody>
      </p:sp>
      <p:sp>
        <p:nvSpPr>
          <p:cNvPr id="7" name="Text 2"/>
          <p:cNvSpPr/>
          <p:nvPr/>
        </p:nvSpPr>
        <p:spPr>
          <a:xfrm>
            <a:off x="1015008" y="3742373"/>
            <a:ext cx="3772853" cy="1905238"/>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A foundational logical system where statements (propositions) are treated as atomic units that are either true or false. Used for representing simple facts and their relationships, forming the basis for rule-based systems.</a:t>
            </a:r>
            <a:endParaRPr lang="en-US" sz="1550" dirty="0"/>
          </a:p>
        </p:txBody>
      </p:sp>
      <p:pic>
        <p:nvPicPr>
          <p:cNvPr id="8" name="Image 3" descr="preencoded.png">    </p:cNvPr>
          <p:cNvPicPr>
            <a:picLocks noChangeAspect="1"/>
          </p:cNvPicPr>
          <p:nvPr/>
        </p:nvPicPr>
        <p:blipFill>
          <a:blip r:embed="rId4"/>
          <a:stretch>
            <a:fillRect/>
          </a:stretch>
        </p:blipFill>
        <p:spPr>
          <a:xfrm>
            <a:off x="5207437" y="2794159"/>
            <a:ext cx="4215408" cy="91440"/>
          </a:xfrm>
          <a:prstGeom prst="rect">
            <a:avLst/>
          </a:prstGeom>
        </p:spPr>
      </p:pic>
      <p:pic>
        <p:nvPicPr>
          <p:cNvPr id="9" name="Image 4" descr="preencoded.png">    </p:cNvPr>
          <p:cNvPicPr>
            <a:picLocks noChangeAspect="1"/>
          </p:cNvPicPr>
          <p:nvPr/>
        </p:nvPicPr>
        <p:blipFill>
          <a:blip r:embed="rId5"/>
          <a:stretch>
            <a:fillRect/>
          </a:stretch>
        </p:blipFill>
        <p:spPr>
          <a:xfrm>
            <a:off x="7017425" y="2519363"/>
            <a:ext cx="595313" cy="595313"/>
          </a:xfrm>
          <a:prstGeom prst="rect">
            <a:avLst/>
          </a:prstGeom>
        </p:spPr>
      </p:pic>
      <p:pic>
        <p:nvPicPr>
          <p:cNvPr id="10" name="Image 5" descr="preencoded.png">    </p:cNvPr>
          <p:cNvPicPr>
            <a:picLocks noChangeAspect="1"/>
          </p:cNvPicPr>
          <p:nvPr/>
        </p:nvPicPr>
        <p:blipFill>
          <a:blip r:embed="rId6"/>
          <a:stretch>
            <a:fillRect/>
          </a:stretch>
        </p:blipFill>
        <p:spPr>
          <a:xfrm>
            <a:off x="7196018" y="2668191"/>
            <a:ext cx="238125" cy="297656"/>
          </a:xfrm>
          <a:prstGeom prst="rect">
            <a:avLst/>
          </a:prstGeom>
        </p:spPr>
      </p:pic>
      <p:sp>
        <p:nvSpPr>
          <p:cNvPr id="11" name="Text 3"/>
          <p:cNvSpPr/>
          <p:nvPr/>
        </p:nvSpPr>
        <p:spPr>
          <a:xfrm>
            <a:off x="5428655" y="3313152"/>
            <a:ext cx="2838212"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First-Order Logic (FOL)</a:t>
            </a:r>
            <a:endParaRPr lang="en-US" sz="1950" dirty="0"/>
          </a:p>
        </p:txBody>
      </p:sp>
      <p:sp>
        <p:nvSpPr>
          <p:cNvPr id="12" name="Text 4"/>
          <p:cNvSpPr/>
          <p:nvPr/>
        </p:nvSpPr>
        <p:spPr>
          <a:xfrm>
            <a:off x="5428655" y="3742373"/>
            <a:ext cx="3772972" cy="1905238"/>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Extends propositional logic by allowing quantification over individuals and properties, enabling more complex and expressive knowledge representation, essential for describing objects, relations, and universal truths.</a:t>
            </a:r>
            <a:endParaRPr lang="en-US" sz="1550" dirty="0"/>
          </a:p>
        </p:txBody>
      </p:sp>
      <p:pic>
        <p:nvPicPr>
          <p:cNvPr id="13" name="Image 6" descr="preencoded.png">    </p:cNvPr>
          <p:cNvPicPr>
            <a:picLocks noChangeAspect="1"/>
          </p:cNvPicPr>
          <p:nvPr/>
        </p:nvPicPr>
        <p:blipFill>
          <a:blip r:embed="rId7"/>
          <a:stretch>
            <a:fillRect/>
          </a:stretch>
        </p:blipFill>
        <p:spPr>
          <a:xfrm>
            <a:off x="9621203" y="2794159"/>
            <a:ext cx="4215289" cy="91440"/>
          </a:xfrm>
          <a:prstGeom prst="rect">
            <a:avLst/>
          </a:prstGeom>
        </p:spPr>
      </p:pic>
      <p:pic>
        <p:nvPicPr>
          <p:cNvPr id="14" name="Image 7" descr="preencoded.png">    </p:cNvPr>
          <p:cNvPicPr>
            <a:picLocks noChangeAspect="1"/>
          </p:cNvPicPr>
          <p:nvPr/>
        </p:nvPicPr>
        <p:blipFill>
          <a:blip r:embed="rId8"/>
          <a:stretch>
            <a:fillRect/>
          </a:stretch>
        </p:blipFill>
        <p:spPr>
          <a:xfrm>
            <a:off x="11431191" y="2519363"/>
            <a:ext cx="595313" cy="595313"/>
          </a:xfrm>
          <a:prstGeom prst="rect">
            <a:avLst/>
          </a:prstGeom>
        </p:spPr>
      </p:pic>
      <p:pic>
        <p:nvPicPr>
          <p:cNvPr id="15" name="Image 8" descr="preencoded.png">    </p:cNvPr>
          <p:cNvPicPr>
            <a:picLocks noChangeAspect="1"/>
          </p:cNvPicPr>
          <p:nvPr/>
        </p:nvPicPr>
        <p:blipFill>
          <a:blip r:embed="rId9"/>
          <a:stretch>
            <a:fillRect/>
          </a:stretch>
        </p:blipFill>
        <p:spPr>
          <a:xfrm>
            <a:off x="11609784" y="2668191"/>
            <a:ext cx="238125" cy="297656"/>
          </a:xfrm>
          <a:prstGeom prst="rect">
            <a:avLst/>
          </a:prstGeom>
        </p:spPr>
      </p:pic>
      <p:sp>
        <p:nvSpPr>
          <p:cNvPr id="16" name="Text 5"/>
          <p:cNvSpPr/>
          <p:nvPr/>
        </p:nvSpPr>
        <p:spPr>
          <a:xfrm>
            <a:off x="9842421" y="3313152"/>
            <a:ext cx="2496026" cy="310158"/>
          </a:xfrm>
          <a:prstGeom prst="rect">
            <a:avLst/>
          </a:prstGeom>
          <a:noFill/>
          <a:ln/>
        </p:spPr>
        <p:txBody>
          <a:bodyPr wrap="none" lIns="0" tIns="0" rIns="0" bIns="0" rtlCol="0" anchor="t"/>
          <a:lstStyle/>
          <a:p>
            <a:pPr algn="l" indent="0" marL="0">
              <a:lnSpc>
                <a:spcPts val="2400"/>
              </a:lnSpc>
              <a:buNone/>
            </a:pPr>
            <a:r>
              <a:rPr lang="en-US" sz="1950" dirty="0">
                <a:solidFill>
                  <a:srgbClr val="DCD7E5"/>
                </a:solidFill>
                <a:latin typeface="Montserrat" pitchFamily="34" charset="0"/>
                <a:ea typeface="Montserrat" pitchFamily="34" charset="-122"/>
                <a:cs typeface="Montserrat" pitchFamily="34" charset="-120"/>
              </a:rPr>
              <a:t>Bayesian Reasoning</a:t>
            </a:r>
            <a:endParaRPr lang="en-US" sz="1950" dirty="0"/>
          </a:p>
        </p:txBody>
      </p:sp>
      <p:sp>
        <p:nvSpPr>
          <p:cNvPr id="17" name="Text 6"/>
          <p:cNvSpPr/>
          <p:nvPr/>
        </p:nvSpPr>
        <p:spPr>
          <a:xfrm>
            <a:off x="9842421" y="3742373"/>
            <a:ext cx="3772853" cy="1905238"/>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A probabilistic approach to reasoning under uncertainty, based on Bayes' Theorem. It allows for updating beliefs about an event given new evidence, widely used in diagnostic systems, spam filters, and medical expert systems.</a:t>
            </a:r>
            <a:endParaRPr lang="en-US" sz="1550" dirty="0"/>
          </a:p>
        </p:txBody>
      </p:sp>
      <p:sp>
        <p:nvSpPr>
          <p:cNvPr id="18" name="Text 7"/>
          <p:cNvSpPr/>
          <p:nvPr/>
        </p:nvSpPr>
        <p:spPr>
          <a:xfrm>
            <a:off x="793790" y="609207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These methods are critical for building intelligent systems that can understand, infer, and make decisions based on explicit and implicit knowledge, crucial for applications in expert systems, natural language understanding, and automated planning.</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98872" y="343019"/>
            <a:ext cx="3816310" cy="389692"/>
          </a:xfrm>
          <a:prstGeom prst="rect">
            <a:avLst/>
          </a:prstGeom>
          <a:noFill/>
          <a:ln/>
        </p:spPr>
        <p:txBody>
          <a:bodyPr wrap="none" lIns="0" tIns="0" rIns="0" bIns="0" rtlCol="0" anchor="t"/>
          <a:lstStyle/>
          <a:p>
            <a:pPr algn="l" indent="0" marL="0">
              <a:lnSpc>
                <a:spcPts val="3050"/>
              </a:lnSpc>
              <a:buNone/>
            </a:pPr>
            <a:r>
              <a:rPr lang="en-US" sz="2450" dirty="0">
                <a:solidFill>
                  <a:srgbClr val="F2F0F4"/>
                </a:solidFill>
                <a:latin typeface="Montserrat" pitchFamily="34" charset="0"/>
                <a:ea typeface="Montserrat" pitchFamily="34" charset="-122"/>
                <a:cs typeface="Montserrat" pitchFamily="34" charset="-120"/>
              </a:rPr>
              <a:t>Reinforcement Learning</a:t>
            </a:r>
            <a:endParaRPr lang="en-US" sz="2450" dirty="0"/>
          </a:p>
        </p:txBody>
      </p:sp>
      <p:sp>
        <p:nvSpPr>
          <p:cNvPr id="3" name="Text 1"/>
          <p:cNvSpPr/>
          <p:nvPr/>
        </p:nvSpPr>
        <p:spPr>
          <a:xfrm>
            <a:off x="498872" y="1031915"/>
            <a:ext cx="6664166" cy="598646"/>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Reinforcement Learning (RL) is a paradigm of machine learning where an agent learns to make decisions by performing actions in an environment to maximize a cumulative reward. It operates on the principle of trial and error, without explicit programming for every possible scenario.</a:t>
            </a:r>
            <a:endParaRPr lang="en-US" sz="950" dirty="0"/>
          </a:p>
        </p:txBody>
      </p:sp>
      <p:sp>
        <p:nvSpPr>
          <p:cNvPr id="4" name="Text 2"/>
          <p:cNvSpPr/>
          <p:nvPr/>
        </p:nvSpPr>
        <p:spPr>
          <a:xfrm>
            <a:off x="498872" y="1742718"/>
            <a:ext cx="6664166" cy="399098"/>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The agent observes the environment's state, takes an action, receives a reward (or penalty), and transitions to a new state. This feedback loop allows the agent to refine its policy over time.</a:t>
            </a:r>
            <a:endParaRPr lang="en-US" sz="950" dirty="0"/>
          </a:p>
        </p:txBody>
      </p:sp>
      <p:pic>
        <p:nvPicPr>
          <p:cNvPr id="5" name="Image 0" descr="preencoded.png">    </p:cNvPr>
          <p:cNvPicPr>
            <a:picLocks noChangeAspect="1"/>
          </p:cNvPicPr>
          <p:nvPr/>
        </p:nvPicPr>
        <p:blipFill>
          <a:blip r:embed="rId1"/>
          <a:stretch>
            <a:fillRect/>
          </a:stretch>
        </p:blipFill>
        <p:spPr>
          <a:xfrm>
            <a:off x="498872" y="2282071"/>
            <a:ext cx="6664166" cy="6664166"/>
          </a:xfrm>
          <a:prstGeom prst="rect">
            <a:avLst/>
          </a:prstGeom>
        </p:spPr>
      </p:pic>
      <p:sp>
        <p:nvSpPr>
          <p:cNvPr id="6" name="Text 3"/>
          <p:cNvSpPr/>
          <p:nvPr/>
        </p:nvSpPr>
        <p:spPr>
          <a:xfrm>
            <a:off x="7474982" y="1044416"/>
            <a:ext cx="1559243" cy="194905"/>
          </a:xfrm>
          <a:prstGeom prst="rect">
            <a:avLst/>
          </a:prstGeom>
          <a:noFill/>
          <a:ln/>
        </p:spPr>
        <p:txBody>
          <a:bodyPr wrap="none" lIns="0" tIns="0" rIns="0" bIns="0" rtlCol="0" anchor="t"/>
          <a:lstStyle/>
          <a:p>
            <a:pPr algn="l" indent="0" marL="0">
              <a:lnSpc>
                <a:spcPts val="1500"/>
              </a:lnSpc>
              <a:buNone/>
            </a:pPr>
            <a:r>
              <a:rPr lang="en-US" sz="1200" dirty="0">
                <a:solidFill>
                  <a:srgbClr val="F2F0F4"/>
                </a:solidFill>
                <a:latin typeface="Montserrat" pitchFamily="34" charset="0"/>
                <a:ea typeface="Montserrat" pitchFamily="34" charset="-122"/>
                <a:cs typeface="Montserrat" pitchFamily="34" charset="-120"/>
              </a:rPr>
              <a:t>Key Concepts:</a:t>
            </a:r>
            <a:endParaRPr lang="en-US" sz="1200" dirty="0"/>
          </a:p>
        </p:txBody>
      </p:sp>
      <p:sp>
        <p:nvSpPr>
          <p:cNvPr id="7" name="Text 4"/>
          <p:cNvSpPr/>
          <p:nvPr/>
        </p:nvSpPr>
        <p:spPr>
          <a:xfrm>
            <a:off x="7474982" y="1363980"/>
            <a:ext cx="6664166" cy="598646"/>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DCD7E5"/>
                </a:solidFill>
                <a:latin typeface="Heebo Light" pitchFamily="34" charset="0"/>
                <a:ea typeface="Heebo Light" pitchFamily="34" charset="-122"/>
                <a:cs typeface="Heebo Light" pitchFamily="34" charset="-120"/>
              </a:rPr>
              <a:t>Bellman Equation:</a:t>
            </a:r>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 A fundamental equation in dynamic programming that describes the value of a decision problem at a certain point in time in terms of the value at previous points in time. It helps to calculate the optimal policy by relating the value of a state to the values of its successor states.</a:t>
            </a:r>
            <a:endParaRPr lang="en-US" sz="950" dirty="0"/>
          </a:p>
        </p:txBody>
      </p:sp>
      <p:sp>
        <p:nvSpPr>
          <p:cNvPr id="8" name="Text 5"/>
          <p:cNvSpPr/>
          <p:nvPr/>
        </p:nvSpPr>
        <p:spPr>
          <a:xfrm>
            <a:off x="7474982" y="2006203"/>
            <a:ext cx="6664166" cy="399098"/>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DCD7E5"/>
                </a:solidFill>
                <a:latin typeface="Heebo Light" pitchFamily="34" charset="0"/>
                <a:ea typeface="Heebo Light" pitchFamily="34" charset="-122"/>
                <a:cs typeface="Heebo Light" pitchFamily="34" charset="-120"/>
              </a:rPr>
              <a:t>Value Iteration:</a:t>
            </a:r>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 An algorithm that iteratively updates the value function for each state until it converges to the optimal value function, which then defines the optimal policy.</a:t>
            </a:r>
            <a:endParaRPr lang="en-US" sz="950" dirty="0"/>
          </a:p>
        </p:txBody>
      </p:sp>
      <p:sp>
        <p:nvSpPr>
          <p:cNvPr id="9" name="Text 6"/>
          <p:cNvSpPr/>
          <p:nvPr/>
        </p:nvSpPr>
        <p:spPr>
          <a:xfrm>
            <a:off x="7474982" y="2448878"/>
            <a:ext cx="6664166" cy="399098"/>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DCD7E5"/>
                </a:solidFill>
                <a:latin typeface="Heebo Light" pitchFamily="34" charset="0"/>
                <a:ea typeface="Heebo Light" pitchFamily="34" charset="-122"/>
                <a:cs typeface="Heebo Light" pitchFamily="34" charset="-120"/>
              </a:rPr>
              <a:t>Policy Iteration:</a:t>
            </a:r>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 An alternative algorithm that alternates between policy evaluation (estimating the value function for the current policy) and policy improvement (updating the policy based on the evaluated value function).</a:t>
            </a:r>
            <a:endParaRPr lang="en-US" sz="950" dirty="0"/>
          </a:p>
        </p:txBody>
      </p:sp>
      <p:sp>
        <p:nvSpPr>
          <p:cNvPr id="10" name="Text 7"/>
          <p:cNvSpPr/>
          <p:nvPr/>
        </p:nvSpPr>
        <p:spPr>
          <a:xfrm>
            <a:off x="7474982" y="2972633"/>
            <a:ext cx="1559243" cy="194905"/>
          </a:xfrm>
          <a:prstGeom prst="rect">
            <a:avLst/>
          </a:prstGeom>
          <a:noFill/>
          <a:ln/>
        </p:spPr>
        <p:txBody>
          <a:bodyPr wrap="none" lIns="0" tIns="0" rIns="0" bIns="0" rtlCol="0" anchor="t"/>
          <a:lstStyle/>
          <a:p>
            <a:pPr algn="l" indent="0" marL="0">
              <a:lnSpc>
                <a:spcPts val="1500"/>
              </a:lnSpc>
              <a:buNone/>
            </a:pPr>
            <a:r>
              <a:rPr lang="en-US" sz="1200" dirty="0">
                <a:solidFill>
                  <a:srgbClr val="F2F0F4"/>
                </a:solidFill>
                <a:latin typeface="Montserrat" pitchFamily="34" charset="0"/>
                <a:ea typeface="Montserrat" pitchFamily="34" charset="-122"/>
                <a:cs typeface="Montserrat" pitchFamily="34" charset="-120"/>
              </a:rPr>
              <a:t>Applications:</a:t>
            </a:r>
            <a:endParaRPr lang="en-US" sz="1200" dirty="0"/>
          </a:p>
        </p:txBody>
      </p:sp>
      <p:sp>
        <p:nvSpPr>
          <p:cNvPr id="11" name="Text 8"/>
          <p:cNvSpPr/>
          <p:nvPr/>
        </p:nvSpPr>
        <p:spPr>
          <a:xfrm>
            <a:off x="7474982" y="3292197"/>
            <a:ext cx="6664166" cy="19954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DCD7E5"/>
                </a:solidFill>
                <a:latin typeface="Heebo Light" pitchFamily="34" charset="0"/>
                <a:ea typeface="Heebo Light" pitchFamily="34" charset="-122"/>
                <a:cs typeface="Heebo Light" pitchFamily="34" charset="-120"/>
              </a:rPr>
              <a:t>Game Playing: Mastering complex games like Go and Chess.</a:t>
            </a:r>
            <a:endParaRPr lang="en-US" sz="950" dirty="0"/>
          </a:p>
        </p:txBody>
      </p:sp>
      <p:sp>
        <p:nvSpPr>
          <p:cNvPr id="12" name="Text 9"/>
          <p:cNvSpPr/>
          <p:nvPr/>
        </p:nvSpPr>
        <p:spPr>
          <a:xfrm>
            <a:off x="7474982" y="3535323"/>
            <a:ext cx="6664166" cy="19954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DCD7E5"/>
                </a:solidFill>
                <a:latin typeface="Heebo Light" pitchFamily="34" charset="0"/>
                <a:ea typeface="Heebo Light" pitchFamily="34" charset="-122"/>
                <a:cs typeface="Heebo Light" pitchFamily="34" charset="-120"/>
              </a:rPr>
              <a:t>Robotics: Training robots for navigation, manipulation, and control tasks.</a:t>
            </a:r>
            <a:endParaRPr lang="en-US" sz="950" dirty="0"/>
          </a:p>
        </p:txBody>
      </p:sp>
      <p:sp>
        <p:nvSpPr>
          <p:cNvPr id="13" name="Text 10"/>
          <p:cNvSpPr/>
          <p:nvPr/>
        </p:nvSpPr>
        <p:spPr>
          <a:xfrm>
            <a:off x="7474982" y="3778448"/>
            <a:ext cx="6664166" cy="19954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DCD7E5"/>
                </a:solidFill>
                <a:latin typeface="Heebo Light" pitchFamily="34" charset="0"/>
                <a:ea typeface="Heebo Light" pitchFamily="34" charset="-122"/>
                <a:cs typeface="Heebo Light" pitchFamily="34" charset="-120"/>
              </a:rPr>
              <a:t>Resource Management: Optimizing energy consumption and supply chain logistics.</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09368"/>
            <a:ext cx="5105757" cy="620078"/>
          </a:xfrm>
          <a:prstGeom prst="rect">
            <a:avLst/>
          </a:prstGeom>
          <a:noFill/>
          <a:ln/>
        </p:spPr>
        <p:txBody>
          <a:bodyPr wrap="none" lIns="0" tIns="0" rIns="0" bIns="0" rtlCol="0" anchor="t"/>
          <a:lstStyle/>
          <a:p>
            <a:pPr algn="l" indent="0" marL="0">
              <a:lnSpc>
                <a:spcPts val="4850"/>
              </a:lnSpc>
              <a:buNone/>
            </a:pPr>
            <a:r>
              <a:rPr lang="en-US" sz="3900" dirty="0">
                <a:solidFill>
                  <a:srgbClr val="F2F0F4"/>
                </a:solidFill>
                <a:latin typeface="Montserrat" pitchFamily="34" charset="0"/>
                <a:ea typeface="Montserrat" pitchFamily="34" charset="-122"/>
                <a:cs typeface="Montserrat" pitchFamily="34" charset="-120"/>
              </a:rPr>
              <a:t>Lab Work Highlights</a:t>
            </a:r>
            <a:endParaRPr lang="en-US" sz="3900" dirty="0"/>
          </a:p>
        </p:txBody>
      </p:sp>
      <p:sp>
        <p:nvSpPr>
          <p:cNvPr id="3" name="Text 1"/>
          <p:cNvSpPr/>
          <p:nvPr/>
        </p:nvSpPr>
        <p:spPr>
          <a:xfrm>
            <a:off x="793790" y="262628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Our practical sessions provided hands-on experience, bridging theoretical knowledge with real-world implementation using Python. The focus was on building foundational AI algorithms from scratch.</a:t>
            </a:r>
            <a:endParaRPr lang="en-US" sz="1550" dirty="0"/>
          </a:p>
        </p:txBody>
      </p:sp>
      <p:sp>
        <p:nvSpPr>
          <p:cNvPr id="4" name="Text 2"/>
          <p:cNvSpPr/>
          <p:nvPr/>
        </p:nvSpPr>
        <p:spPr>
          <a:xfrm>
            <a:off x="793790" y="3484602"/>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Python-based Implementation:</a:t>
            </a:r>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 All algorithms were developed using Python, leveraging its extensive libraries for AI and data science.</a:t>
            </a:r>
            <a:endParaRPr lang="en-US" sz="1550" dirty="0"/>
          </a:p>
        </p:txBody>
      </p:sp>
      <p:sp>
        <p:nvSpPr>
          <p:cNvPr id="5" name="Text 3"/>
          <p:cNvSpPr/>
          <p:nvPr/>
        </p:nvSpPr>
        <p:spPr>
          <a:xfrm>
            <a:off x="793790" y="3871555"/>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Search Algorithms:</a:t>
            </a:r>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 Implemented and compared the performance of Breadth-First Search (BFS), Depth-First Search (DFS), and A* Search in various problem domains, such as pathfinding and puzzle solving.</a:t>
            </a:r>
            <a:endParaRPr lang="en-US" sz="1550" dirty="0"/>
          </a:p>
        </p:txBody>
      </p:sp>
      <p:sp>
        <p:nvSpPr>
          <p:cNvPr id="6" name="Text 4"/>
          <p:cNvSpPr/>
          <p:nvPr/>
        </p:nvSpPr>
        <p:spPr>
          <a:xfrm>
            <a:off x="793790" y="4576048"/>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Constraint Satisfaction Problems (CSPs):</a:t>
            </a:r>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 Developed solvers for CSPs, applying backtracking and heuristic techniques to solve classic problems like N-Queens and Sudoku.</a:t>
            </a:r>
            <a:endParaRPr lang="en-US" sz="1550" dirty="0"/>
          </a:p>
        </p:txBody>
      </p:sp>
      <p:sp>
        <p:nvSpPr>
          <p:cNvPr id="7" name="Text 5"/>
          <p:cNvSpPr/>
          <p:nvPr/>
        </p:nvSpPr>
        <p:spPr>
          <a:xfrm>
            <a:off x="793790" y="5280541"/>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Minimax Game AI:</a:t>
            </a:r>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 Designed and implemented AI agents for two-player games (e.g., Tic Tac Toe, Chess), incorporating the Minimax algorithm with Alpha-Beta Pruning for optimal decision-making.</a:t>
            </a:r>
            <a:endParaRPr lang="en-US" sz="1550" dirty="0"/>
          </a:p>
        </p:txBody>
      </p:sp>
      <p:sp>
        <p:nvSpPr>
          <p:cNvPr id="8" name="Text 6"/>
          <p:cNvSpPr/>
          <p:nvPr/>
        </p:nvSpPr>
        <p:spPr>
          <a:xfrm>
            <a:off x="793790" y="5985034"/>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Reinforcement Learning Simulations:</a:t>
            </a:r>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 Conducted simulations to understand RL concepts, exploring Q-learning and SARSA algorithms in simplified environments like Grid World to observe agent learning behavior.</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2025-07-12T18:21:38Z</dcterms:created>
  <dcterms:modified xsi:type="dcterms:W3CDTF">2025-07-12T18:21:38Z</dcterms:modified>
</cp:coreProperties>
</file>